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721" r:id="rId2"/>
  </p:sldMasterIdLst>
  <p:notesMasterIdLst>
    <p:notesMasterId r:id="rId19"/>
  </p:notesMasterIdLst>
  <p:handoutMasterIdLst>
    <p:handoutMasterId r:id="rId20"/>
  </p:handoutMasterIdLst>
  <p:sldIdLst>
    <p:sldId id="402" r:id="rId3"/>
    <p:sldId id="405" r:id="rId4"/>
    <p:sldId id="418" r:id="rId5"/>
    <p:sldId id="406" r:id="rId6"/>
    <p:sldId id="407" r:id="rId7"/>
    <p:sldId id="408" r:id="rId8"/>
    <p:sldId id="441" r:id="rId9"/>
    <p:sldId id="436" r:id="rId10"/>
    <p:sldId id="447" r:id="rId11"/>
    <p:sldId id="446" r:id="rId12"/>
    <p:sldId id="426" r:id="rId13"/>
    <p:sldId id="444" r:id="rId14"/>
    <p:sldId id="429" r:id="rId15"/>
    <p:sldId id="430" r:id="rId16"/>
    <p:sldId id="445" r:id="rId17"/>
    <p:sldId id="442" r:id="rId18"/>
  </p:sldIdLst>
  <p:sldSz cx="17348200" cy="9756775"/>
  <p:notesSz cx="6858000" cy="9144000"/>
  <p:defaultTextStyle>
    <a:defPPr>
      <a:defRPr lang="nl-NL"/>
    </a:defPPr>
    <a:lvl1pPr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1pPr>
    <a:lvl2pPr marL="649288" indent="-192088"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2pPr>
    <a:lvl3pPr marL="1300163" indent="-385763"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3pPr>
    <a:lvl4pPr marL="1949450" indent="-577850"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4pPr>
    <a:lvl5pPr marL="2600325" indent="-771525"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5pPr>
    <a:lvl6pPr marL="2286000" algn="l" defTabSz="914400" rtl="0" eaLnBrk="1" latinLnBrk="0" hangingPunct="1">
      <a:defRPr sz="2600" kern="1200">
        <a:solidFill>
          <a:schemeClr val="tx1"/>
        </a:solidFill>
        <a:latin typeface="Arial" charset="0"/>
        <a:ea typeface="Arial" charset="0"/>
        <a:cs typeface="Arial" charset="0"/>
      </a:defRPr>
    </a:lvl6pPr>
    <a:lvl7pPr marL="2743200" algn="l" defTabSz="914400" rtl="0" eaLnBrk="1" latinLnBrk="0" hangingPunct="1">
      <a:defRPr sz="2600" kern="1200">
        <a:solidFill>
          <a:schemeClr val="tx1"/>
        </a:solidFill>
        <a:latin typeface="Arial" charset="0"/>
        <a:ea typeface="Arial" charset="0"/>
        <a:cs typeface="Arial" charset="0"/>
      </a:defRPr>
    </a:lvl7pPr>
    <a:lvl8pPr marL="3200400" algn="l" defTabSz="914400" rtl="0" eaLnBrk="1" latinLnBrk="0" hangingPunct="1">
      <a:defRPr sz="2600" kern="1200">
        <a:solidFill>
          <a:schemeClr val="tx1"/>
        </a:solidFill>
        <a:latin typeface="Arial" charset="0"/>
        <a:ea typeface="Arial" charset="0"/>
        <a:cs typeface="Arial" charset="0"/>
      </a:defRPr>
    </a:lvl8pPr>
    <a:lvl9pPr marL="3657600" algn="l" defTabSz="914400" rtl="0" eaLnBrk="1" latinLnBrk="0" hangingPunct="1">
      <a:defRPr sz="2600"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3073" userDrawn="1">
          <p15:clr>
            <a:srgbClr val="A4A3A4"/>
          </p15:clr>
        </p15:guide>
        <p15:guide id="2" pos="54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922"/>
    <a:srgbClr val="BE2E1A"/>
    <a:srgbClr val="BF2E1B"/>
    <a:srgbClr val="B72E1B"/>
    <a:srgbClr val="B3011B"/>
    <a:srgbClr val="A8011B"/>
    <a:srgbClr val="00332B"/>
    <a:srgbClr val="E8C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77" autoAdjust="0"/>
    <p:restoredTop sz="94610" autoAdjust="0"/>
  </p:normalViewPr>
  <p:slideViewPr>
    <p:cSldViewPr snapToGrid="0" snapToObjects="1">
      <p:cViewPr varScale="1">
        <p:scale>
          <a:sx n="45" d="100"/>
          <a:sy n="45" d="100"/>
        </p:scale>
        <p:origin x="1076" y="68"/>
      </p:cViewPr>
      <p:guideLst>
        <p:guide orient="horz" pos="307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2" d="100"/>
          <a:sy n="162" d="100"/>
        </p:scale>
        <p:origin x="654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eaLnBrk="1" fontAlgn="auto" hangingPunct="1">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7A39E9D-B438-D94D-AF2A-93757548558C}" type="datetime1">
              <a:rPr lang="nl-NL" altLang="nl-NL"/>
              <a:pPr/>
              <a:t>4-8-2018</a:t>
            </a:fld>
            <a:endParaRPr lang="nl-NL" alt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50276" eaLnBrk="1" fontAlgn="auto" hangingPunct="1">
              <a:spcBef>
                <a:spcPts val="0"/>
              </a:spcBef>
              <a:spcAft>
                <a:spcPts val="0"/>
              </a:spcAft>
              <a:defRPr sz="1200">
                <a:latin typeface="+mn-lt"/>
                <a:ea typeface="+mn-ea"/>
                <a:cs typeface="+mn-cs"/>
              </a:defRPr>
            </a:lvl1pPr>
          </a:lstStyle>
          <a:p>
            <a:pPr>
              <a:defRPr/>
            </a:pPr>
            <a:r>
              <a:rPr lang="nl-NL"/>
              <a:t>Voettekst</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8A9EAD0-9E80-4D48-BD70-0B8751B7105E}" type="slidenum">
              <a:rPr lang="nl-NL" altLang="nl-NL"/>
              <a:pPr/>
              <a:t>‹#›</a:t>
            </a:fld>
            <a:endParaRPr lang="nl-NL" altLang="nl-NL"/>
          </a:p>
        </p:txBody>
      </p:sp>
    </p:spTree>
    <p:extLst>
      <p:ext uri="{BB962C8B-B14F-4D97-AF65-F5344CB8AC3E}">
        <p14:creationId xmlns:p14="http://schemas.microsoft.com/office/powerpoint/2010/main" val="2516391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eaLnBrk="1" fontAlgn="auto" hangingPunct="1">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3AA95554-0BC3-EC48-BCE0-DB850053191D}" type="datetime1">
              <a:rPr lang="nl-NL" altLang="nl-NL"/>
              <a:pPr/>
              <a:t>4-8-2018</a:t>
            </a:fld>
            <a:endParaRPr lang="nl-NL" alt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0276" eaLnBrk="1" fontAlgn="auto" hangingPunct="1">
              <a:spcBef>
                <a:spcPts val="0"/>
              </a:spcBef>
              <a:spcAft>
                <a:spcPts val="0"/>
              </a:spcAft>
              <a:defRPr sz="1200">
                <a:latin typeface="+mn-lt"/>
                <a:ea typeface="+mn-ea"/>
                <a:cs typeface="+mn-cs"/>
              </a:defRPr>
            </a:lvl1pPr>
          </a:lstStyle>
          <a:p>
            <a:pPr>
              <a:defRPr/>
            </a:pPr>
            <a:r>
              <a:rPr lang="nl-NL"/>
              <a:t>Voettekst</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99F9E045-9CC3-1D4F-BC0B-726384831F88}" type="slidenum">
              <a:rPr lang="nl-NL" altLang="nl-NL"/>
              <a:pPr/>
              <a:t>‹#›</a:t>
            </a:fld>
            <a:endParaRPr lang="nl-NL" altLang="nl-NL"/>
          </a:p>
        </p:txBody>
      </p:sp>
    </p:spTree>
    <p:extLst>
      <p:ext uri="{BB962C8B-B14F-4D97-AF65-F5344CB8AC3E}">
        <p14:creationId xmlns:p14="http://schemas.microsoft.com/office/powerpoint/2010/main" val="177747450"/>
      </p:ext>
    </p:extLst>
  </p:cSld>
  <p:clrMap bg1="lt1" tx1="dk1" bg2="lt2" tx2="dk2" accent1="accent1" accent2="accent2" accent3="accent3" accent4="accent4" accent5="accent5" accent6="accent6" hlink="hlink" folHlink="folHlink"/>
  <p:hf sldNum="0" hdr="0" ftr="0" dt="0"/>
  <p:notesStyle>
    <a:lvl1pPr algn="l" defTabSz="649288" rtl="0" eaLnBrk="0" fontAlgn="base" hangingPunct="0">
      <a:spcBef>
        <a:spcPct val="30000"/>
      </a:spcBef>
      <a:spcAft>
        <a:spcPct val="0"/>
      </a:spcAft>
      <a:defRPr sz="1700" kern="1200">
        <a:solidFill>
          <a:schemeClr val="tx1"/>
        </a:solidFill>
        <a:latin typeface="+mn-lt"/>
        <a:ea typeface="+mn-ea"/>
        <a:cs typeface="+mn-cs"/>
      </a:defRPr>
    </a:lvl1pPr>
    <a:lvl2pPr marL="649288" algn="l" defTabSz="649288" rtl="0" eaLnBrk="0" fontAlgn="base" hangingPunct="0">
      <a:spcBef>
        <a:spcPct val="30000"/>
      </a:spcBef>
      <a:spcAft>
        <a:spcPct val="0"/>
      </a:spcAft>
      <a:defRPr sz="1700" kern="1200">
        <a:solidFill>
          <a:schemeClr val="tx1"/>
        </a:solidFill>
        <a:latin typeface="+mn-lt"/>
        <a:ea typeface="+mn-ea"/>
        <a:cs typeface="+mn-cs"/>
      </a:defRPr>
    </a:lvl2pPr>
    <a:lvl3pPr marL="1300163" algn="l" defTabSz="649288" rtl="0" eaLnBrk="0" fontAlgn="base" hangingPunct="0">
      <a:spcBef>
        <a:spcPct val="30000"/>
      </a:spcBef>
      <a:spcAft>
        <a:spcPct val="0"/>
      </a:spcAft>
      <a:defRPr sz="1700" kern="1200">
        <a:solidFill>
          <a:schemeClr val="tx1"/>
        </a:solidFill>
        <a:latin typeface="+mn-lt"/>
        <a:ea typeface="+mn-ea"/>
        <a:cs typeface="+mn-cs"/>
      </a:defRPr>
    </a:lvl3pPr>
    <a:lvl4pPr marL="1949450" algn="l" defTabSz="649288" rtl="0" eaLnBrk="0" fontAlgn="base" hangingPunct="0">
      <a:spcBef>
        <a:spcPct val="30000"/>
      </a:spcBef>
      <a:spcAft>
        <a:spcPct val="0"/>
      </a:spcAft>
      <a:defRPr sz="1700" kern="1200">
        <a:solidFill>
          <a:schemeClr val="tx1"/>
        </a:solidFill>
        <a:latin typeface="+mn-lt"/>
        <a:ea typeface="+mn-ea"/>
        <a:cs typeface="+mn-cs"/>
      </a:defRPr>
    </a:lvl4pPr>
    <a:lvl5pPr marL="2600325" algn="l" defTabSz="649288" rtl="0" eaLnBrk="0" fontAlgn="base" hangingPunct="0">
      <a:spcBef>
        <a:spcPct val="30000"/>
      </a:spcBef>
      <a:spcAft>
        <a:spcPct val="0"/>
      </a:spcAft>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volg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Tijdelijke aanduiding voor inhoud 2"/>
          <p:cNvSpPr>
            <a:spLocks noGrp="1"/>
          </p:cNvSpPr>
          <p:nvPr>
            <p:ph idx="1"/>
          </p:nvPr>
        </p:nvSpPr>
        <p:spPr>
          <a:xfrm>
            <a:off x="1200733" y="1799999"/>
            <a:ext cx="14889083" cy="7020000"/>
          </a:xfrm>
        </p:spPr>
        <p:txBody>
          <a:bodyPr>
            <a:normAutofit/>
          </a:bodyPr>
          <a:lstStyle>
            <a:lvl1pPr marL="609946" indent="-609946">
              <a:buFont typeface="Arial" charset="0"/>
              <a:buChar char="•"/>
              <a:defRPr/>
            </a:lvl1pPr>
            <a:lvl2pPr marL="1062602" indent="-457460">
              <a:buFont typeface="Arial" charset="0"/>
              <a:buChar char="•"/>
              <a:defRPr/>
            </a:lvl2pPr>
            <a:lvl3pPr marL="1677350" indent="-457460">
              <a:buFont typeface="Helvetica" charset="0"/>
              <a:buChar char="−"/>
              <a:defRPr/>
            </a:lvl3pPr>
            <a:lvl4pPr marL="2206249" indent="-381216">
              <a:buFont typeface="Helvetica" charset="0"/>
              <a:buChar char="−"/>
              <a:defRPr/>
            </a:lvl4pPr>
            <a:lvl5pPr marL="2820998" indent="-381216">
              <a:buFont typeface="Helvetica" charset="0"/>
              <a:buChar char="−"/>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nl-NL" altLang="nl-NL" dirty="0"/>
          </a:p>
        </p:txBody>
      </p:sp>
      <p:sp>
        <p:nvSpPr>
          <p:cNvPr id="5" name="Tijdelijke aanduiding voor dianummer 5"/>
          <p:cNvSpPr>
            <a:spLocks noGrp="1"/>
          </p:cNvSpPr>
          <p:nvPr>
            <p:ph type="sldNum" sz="quarter" idx="10"/>
          </p:nvPr>
        </p:nvSpPr>
        <p:spPr/>
        <p:txBody>
          <a:bodyPr/>
          <a:lstStyle>
            <a:lvl1pPr>
              <a:defRPr/>
            </a:lvl1pPr>
          </a:lstStyle>
          <a:p>
            <a:fld id="{F9510068-CF9F-1546-A962-438E155E6626}" type="slidenum">
              <a:rPr lang="nl-NL" altLang="nl-NL"/>
              <a:pPr/>
              <a:t>‹#›</a:t>
            </a:fld>
            <a:endParaRPr lang="nl-NL" altLang="nl-NL" dirty="0"/>
          </a:p>
        </p:txBody>
      </p:sp>
      <p:sp>
        <p:nvSpPr>
          <p:cNvPr id="7" name="Tijdelijke aanduiding voor voettekst 4"/>
          <p:cNvSpPr>
            <a:spLocks noGrp="1"/>
          </p:cNvSpPr>
          <p:nvPr>
            <p:ph type="ftr" sz="quarter" idx="11"/>
          </p:nvPr>
        </p:nvSpPr>
        <p:spPr/>
        <p:txBody>
          <a:bodyPr/>
          <a:lstStyle>
            <a:lvl1pPr>
              <a:defRPr/>
            </a:lvl1p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8" name="Tijdelijke aanduiding voor datum 3"/>
          <p:cNvSpPr>
            <a:spLocks noGrp="1"/>
          </p:cNvSpPr>
          <p:nvPr>
            <p:ph type="dt" sz="half" idx="12"/>
          </p:nvPr>
        </p:nvSpPr>
        <p:spPr/>
        <p:txBody>
          <a:bodyPr/>
          <a:lstStyle>
            <a:lvl1pPr>
              <a:defRPr/>
            </a:lvl1pPr>
          </a:lstStyle>
          <a:p>
            <a:r>
              <a:rPr lang="en-US" altLang="nl-NL"/>
              <a:t>19-5-2018</a:t>
            </a:r>
            <a:endParaRPr lang="nl-NL" altLang="nl-NL"/>
          </a:p>
        </p:txBody>
      </p:sp>
      <p:cxnSp>
        <p:nvCxnSpPr>
          <p:cNvPr id="10" name="Rechte verbindingslijn 9"/>
          <p:cNvCxnSpPr/>
          <p:nvPr userDrawn="1"/>
        </p:nvCxnSpPr>
        <p:spPr>
          <a:xfrm>
            <a:off x="1200885" y="8980714"/>
            <a:ext cx="14889249" cy="0"/>
          </a:xfrm>
          <a:prstGeom prst="line">
            <a:avLst/>
          </a:prstGeom>
          <a:ln w="19050">
            <a:solidFill>
              <a:srgbClr val="BE2E1A"/>
            </a:solidFill>
          </a:ln>
          <a:effectLst/>
        </p:spPr>
        <p:style>
          <a:lnRef idx="2">
            <a:schemeClr val="accent1"/>
          </a:lnRef>
          <a:fillRef idx="0">
            <a:schemeClr val="accent1"/>
          </a:fillRef>
          <a:effectRef idx="1">
            <a:schemeClr val="accent1"/>
          </a:effectRef>
          <a:fontRef idx="minor">
            <a:schemeClr val="tx1"/>
          </a:fontRef>
        </p:style>
      </p:cxnSp>
      <p:pic>
        <p:nvPicPr>
          <p:cNvPr id="13"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3860293" y="9147198"/>
            <a:ext cx="2229523" cy="50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Tijdelijke aanduiding voor inhoud 2"/>
          <p:cNvSpPr>
            <a:spLocks noGrp="1"/>
          </p:cNvSpPr>
          <p:nvPr>
            <p:ph idx="1"/>
          </p:nvPr>
        </p:nvSpPr>
        <p:spPr>
          <a:xfrm>
            <a:off x="1200733" y="1799999"/>
            <a:ext cx="14889083" cy="7020000"/>
          </a:xfrm>
        </p:spPr>
        <p:txBody>
          <a:bodyPr>
            <a:normAutofit/>
          </a:bodyPr>
          <a:lstStyle>
            <a:lvl1pPr marL="609946" indent="-609946">
              <a:buFont typeface="Arial" charset="0"/>
              <a:buChar char="•"/>
              <a:defRPr baseline="0"/>
            </a:lvl1pPr>
            <a:lvl2pPr marL="1062602" indent="-457460">
              <a:buFont typeface="Arial" charset="0"/>
              <a:buChar char="•"/>
              <a:defRPr/>
            </a:lvl2pPr>
            <a:lvl3pPr marL="1677350" indent="-457460">
              <a:buFont typeface="Helvetica" charset="0"/>
              <a:buChar char="−"/>
              <a:defRPr/>
            </a:lvl3pPr>
            <a:lvl4pPr marL="2206249" indent="-381216">
              <a:buFont typeface="Helvetica" charset="0"/>
              <a:buChar char="−"/>
              <a:defRPr/>
            </a:lvl4pPr>
            <a:lvl5pPr marL="2820998" indent="-381216">
              <a:buFont typeface="Helvetica" charset="0"/>
              <a:buChar char="−"/>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nl-NL" altLang="nl-NL" dirty="0"/>
          </a:p>
        </p:txBody>
      </p:sp>
      <p:sp>
        <p:nvSpPr>
          <p:cNvPr id="5" name="Tijdelijke aanduiding voor dianummer 5"/>
          <p:cNvSpPr>
            <a:spLocks noGrp="1"/>
          </p:cNvSpPr>
          <p:nvPr>
            <p:ph type="sldNum" sz="quarter" idx="10"/>
          </p:nvPr>
        </p:nvSpPr>
        <p:spPr/>
        <p:txBody>
          <a:bodyPr/>
          <a:lstStyle>
            <a:lvl1pPr>
              <a:defRPr>
                <a:solidFill>
                  <a:schemeClr val="bg1"/>
                </a:solidFill>
              </a:defRPr>
            </a:lvl1pPr>
          </a:lstStyle>
          <a:p>
            <a:fld id="{F9510068-CF9F-1546-A962-438E155E6626}" type="slidenum">
              <a:rPr lang="nl-NL" altLang="nl-NL" smtClean="0"/>
              <a:pPr/>
              <a:t>‹#›</a:t>
            </a:fld>
            <a:endParaRPr lang="nl-NL" altLang="nl-NL" dirty="0"/>
          </a:p>
        </p:txBody>
      </p:sp>
      <p:sp>
        <p:nvSpPr>
          <p:cNvPr id="7" name="Tijdelijke aanduiding voor voettekst 4"/>
          <p:cNvSpPr>
            <a:spLocks noGrp="1"/>
          </p:cNvSpPr>
          <p:nvPr>
            <p:ph type="ftr" sz="quarter" idx="11"/>
          </p:nvPr>
        </p:nvSpPr>
        <p:spPr/>
        <p:txBody>
          <a:bodyPr/>
          <a:lstStyle>
            <a:lvl1pPr>
              <a:defRPr>
                <a:solidFill>
                  <a:schemeClr val="bg1"/>
                </a:solidFill>
              </a:defRPr>
            </a:lvl1p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8" name="Tijdelijke aanduiding voor datum 3"/>
          <p:cNvSpPr>
            <a:spLocks noGrp="1"/>
          </p:cNvSpPr>
          <p:nvPr>
            <p:ph type="dt" sz="half" idx="12"/>
          </p:nvPr>
        </p:nvSpPr>
        <p:spPr/>
        <p:txBody>
          <a:bodyPr/>
          <a:lstStyle>
            <a:lvl1pPr>
              <a:defRPr>
                <a:solidFill>
                  <a:schemeClr val="bg1"/>
                </a:solidFill>
              </a:defRPr>
            </a:lvl1pPr>
          </a:lstStyle>
          <a:p>
            <a:r>
              <a:rPr lang="en-US" altLang="nl-NL"/>
              <a:t>19-5-2018</a:t>
            </a:r>
            <a:endParaRPr lang="nl-NL" altLang="nl-NL"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860293" y="9147198"/>
            <a:ext cx="2229523" cy="507738"/>
          </a:xfrm>
          <a:prstGeom prst="rect">
            <a:avLst/>
          </a:prstGeom>
        </p:spPr>
      </p:pic>
    </p:spTree>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bg1"/>
                </a:solidFill>
              </a:defRPr>
            </a:lvl1pPr>
          </a:lstStyle>
          <a:p>
            <a:endParaRPr lang="nl-NL" dirty="0"/>
          </a:p>
        </p:txBody>
      </p:sp>
      <p:sp>
        <p:nvSpPr>
          <p:cNvPr id="5" name="Tijdelijke aanduiding voor dianummer 5"/>
          <p:cNvSpPr>
            <a:spLocks noGrp="1"/>
          </p:cNvSpPr>
          <p:nvPr>
            <p:ph type="sldNum" sz="quarter" idx="10"/>
          </p:nvPr>
        </p:nvSpPr>
        <p:spPr>
          <a:xfrm>
            <a:off x="5398073" y="9172347"/>
            <a:ext cx="836593" cy="519112"/>
          </a:xfrm>
          <a:prstGeom prst="rect">
            <a:avLst/>
          </a:prstGeom>
        </p:spPr>
        <p:txBody>
          <a:bodyPr/>
          <a:lstStyle>
            <a:lvl1pPr>
              <a:defRPr/>
            </a:lvl1pPr>
          </a:lstStyle>
          <a:p>
            <a:fld id="{2A504CAB-574E-5F4F-9159-E27A716A9038}" type="slidenum">
              <a:rPr lang="nl-NL" altLang="nl-NL"/>
              <a:pPr/>
              <a:t>‹#›</a:t>
            </a:fld>
            <a:endParaRPr lang="nl-NL" altLang="nl-NL" dirty="0"/>
          </a:p>
        </p:txBody>
      </p:sp>
      <p:sp>
        <p:nvSpPr>
          <p:cNvPr id="7" name="Tijdelijke aanduiding voor voettekst 4"/>
          <p:cNvSpPr>
            <a:spLocks noGrp="1"/>
          </p:cNvSpPr>
          <p:nvPr>
            <p:ph type="ftr" sz="quarter" idx="11"/>
          </p:nvPr>
        </p:nvSpPr>
        <p:spPr>
          <a:xfrm>
            <a:off x="6353270" y="9172347"/>
            <a:ext cx="3376460" cy="519112"/>
          </a:xfrm>
          <a:prstGeom prst="rect">
            <a:avLst/>
          </a:prstGeom>
        </p:spPr>
        <p:txBody>
          <a:bodyPr/>
          <a:lstStyle>
            <a:lvl1pPr>
              <a:defRPr/>
            </a:lvl1p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8" name="Tijdelijke aanduiding voor datum 3"/>
          <p:cNvSpPr>
            <a:spLocks noGrp="1"/>
          </p:cNvSpPr>
          <p:nvPr>
            <p:ph type="dt" sz="half" idx="12"/>
          </p:nvPr>
        </p:nvSpPr>
        <p:spPr>
          <a:xfrm>
            <a:off x="9846007" y="9172347"/>
            <a:ext cx="1230535" cy="519112"/>
          </a:xfrm>
          <a:prstGeom prst="rect">
            <a:avLst/>
          </a:prstGeom>
        </p:spPr>
        <p:txBody>
          <a:bodyPr/>
          <a:lstStyle>
            <a:lvl1pPr>
              <a:defRPr/>
            </a:lvl1pPr>
          </a:lstStyle>
          <a:p>
            <a:r>
              <a:rPr lang="en-US" altLang="nl-NL"/>
              <a:t>19-5-2018</a:t>
            </a:r>
            <a:endParaRPr lang="nl-NL" altLang="nl-NL" dirty="0"/>
          </a:p>
        </p:txBody>
      </p:sp>
      <p:sp>
        <p:nvSpPr>
          <p:cNvPr id="10" name="Tijdelijke aanduiding voor inhoud 3"/>
          <p:cNvSpPr>
            <a:spLocks noGrp="1"/>
          </p:cNvSpPr>
          <p:nvPr>
            <p:ph sz="half" idx="2"/>
          </p:nvPr>
        </p:nvSpPr>
        <p:spPr>
          <a:xfrm>
            <a:off x="1200885" y="3318320"/>
            <a:ext cx="14889249" cy="5085455"/>
          </a:xfrm>
        </p:spPr>
        <p:txBody>
          <a:bodyPr/>
          <a:lstStyle>
            <a:lvl1pPr algn="l">
              <a:defRPr baseline="0">
                <a:solidFill>
                  <a:schemeClr val="bg1"/>
                </a:solidFill>
              </a:defRPr>
            </a:lvl1pPr>
            <a:lvl2pPr algn="l">
              <a:defRPr/>
            </a:lvl2pPr>
            <a:lvl3pPr algn="l">
              <a:defRPr/>
            </a:lvl3pPr>
            <a:lvl4pPr algn="l">
              <a:defRPr/>
            </a:lvl4pPr>
            <a:lvl5pPr algn="l">
              <a:defRPr/>
            </a:lvl5pPr>
          </a:lstStyle>
          <a:p>
            <a:pPr lvl="0"/>
            <a:endParaRPr lang="nl-NL" dirty="0"/>
          </a:p>
        </p:txBody>
      </p:sp>
      <p:cxnSp>
        <p:nvCxnSpPr>
          <p:cNvPr id="12" name="Rechte verbindingslijn 11"/>
          <p:cNvCxnSpPr/>
          <p:nvPr userDrawn="1"/>
        </p:nvCxnSpPr>
        <p:spPr>
          <a:xfrm>
            <a:off x="1200885" y="8980714"/>
            <a:ext cx="14889249"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jdelijke aanduiding voor inhoud 2"/>
          <p:cNvSpPr>
            <a:spLocks noGrp="1"/>
          </p:cNvSpPr>
          <p:nvPr>
            <p:ph sz="half" idx="13"/>
          </p:nvPr>
        </p:nvSpPr>
        <p:spPr>
          <a:xfrm>
            <a:off x="1200885" y="2157050"/>
            <a:ext cx="14889249" cy="973015"/>
          </a:xfrm>
        </p:spPr>
        <p:txBody>
          <a:bodyPr/>
          <a:lstStyle>
            <a:lvl1pPr algn="l">
              <a:defRPr baseline="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endParaRPr lang="nl-NL"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860293" y="9147198"/>
            <a:ext cx="2229523" cy="507738"/>
          </a:xfrm>
          <a:prstGeom prst="rect">
            <a:avLst/>
          </a:prstGeom>
        </p:spPr>
      </p:pic>
    </p:spTree>
    <p:extLst>
      <p:ext uri="{BB962C8B-B14F-4D97-AF65-F5344CB8AC3E}">
        <p14:creationId xmlns:p14="http://schemas.microsoft.com/office/powerpoint/2010/main" val="55423367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endParaRPr lang="nl-NL" dirty="0"/>
          </a:p>
        </p:txBody>
      </p:sp>
      <p:sp>
        <p:nvSpPr>
          <p:cNvPr id="5" name="Tijdelijke aanduiding voor dianummer 5"/>
          <p:cNvSpPr>
            <a:spLocks noGrp="1"/>
          </p:cNvSpPr>
          <p:nvPr>
            <p:ph type="sldNum" sz="quarter" idx="10"/>
          </p:nvPr>
        </p:nvSpPr>
        <p:spPr>
          <a:xfrm>
            <a:off x="5398073" y="9172347"/>
            <a:ext cx="836593" cy="519112"/>
          </a:xfrm>
          <a:prstGeom prst="rect">
            <a:avLst/>
          </a:prstGeom>
        </p:spPr>
        <p:txBody>
          <a:bodyPr/>
          <a:lstStyle>
            <a:lvl1pPr>
              <a:defRPr/>
            </a:lvl1pPr>
          </a:lstStyle>
          <a:p>
            <a:fld id="{2A504CAB-574E-5F4F-9159-E27A716A9038}" type="slidenum">
              <a:rPr lang="nl-NL" altLang="nl-NL"/>
              <a:pPr/>
              <a:t>‹#›</a:t>
            </a:fld>
            <a:endParaRPr lang="nl-NL" altLang="nl-NL" dirty="0"/>
          </a:p>
        </p:txBody>
      </p:sp>
      <p:sp>
        <p:nvSpPr>
          <p:cNvPr id="7" name="Tijdelijke aanduiding voor voettekst 4"/>
          <p:cNvSpPr>
            <a:spLocks noGrp="1"/>
          </p:cNvSpPr>
          <p:nvPr>
            <p:ph type="ftr" sz="quarter" idx="11"/>
          </p:nvPr>
        </p:nvSpPr>
        <p:spPr>
          <a:xfrm>
            <a:off x="6353270" y="9172347"/>
            <a:ext cx="3376460" cy="519112"/>
          </a:xfrm>
          <a:prstGeom prst="rect">
            <a:avLst/>
          </a:prstGeom>
        </p:spPr>
        <p:txBody>
          <a:bodyPr/>
          <a:lstStyle>
            <a:lvl1pPr>
              <a:defRPr/>
            </a:lvl1p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8" name="Tijdelijke aanduiding voor datum 3"/>
          <p:cNvSpPr>
            <a:spLocks noGrp="1"/>
          </p:cNvSpPr>
          <p:nvPr>
            <p:ph type="dt" sz="half" idx="12"/>
          </p:nvPr>
        </p:nvSpPr>
        <p:spPr>
          <a:xfrm>
            <a:off x="9846007" y="9172347"/>
            <a:ext cx="1230535" cy="519112"/>
          </a:xfrm>
          <a:prstGeom prst="rect">
            <a:avLst/>
          </a:prstGeom>
        </p:spPr>
        <p:txBody>
          <a:bodyPr/>
          <a:lstStyle>
            <a:lvl1pPr>
              <a:defRPr/>
            </a:lvl1pPr>
          </a:lstStyle>
          <a:p>
            <a:r>
              <a:rPr lang="en-US" altLang="nl-NL"/>
              <a:t>19-5-2018</a:t>
            </a:r>
            <a:endParaRPr lang="nl-NL" altLang="nl-NL" dirty="0"/>
          </a:p>
        </p:txBody>
      </p:sp>
      <p:sp>
        <p:nvSpPr>
          <p:cNvPr id="10" name="Tijdelijke aanduiding voor inhoud 3"/>
          <p:cNvSpPr>
            <a:spLocks noGrp="1"/>
          </p:cNvSpPr>
          <p:nvPr>
            <p:ph sz="half" idx="2"/>
          </p:nvPr>
        </p:nvSpPr>
        <p:spPr>
          <a:xfrm>
            <a:off x="1200885" y="2157047"/>
            <a:ext cx="14889249" cy="6224953"/>
          </a:xfrm>
        </p:spPr>
        <p:txBody>
          <a:bodyPr/>
          <a:lstStyle>
            <a:lvl1pPr algn="l">
              <a:defRPr baseline="0"/>
            </a:lvl1pPr>
            <a:lvl2pPr algn="l">
              <a:defRPr/>
            </a:lvl2pPr>
            <a:lvl3pPr algn="l">
              <a:defRPr/>
            </a:lvl3pPr>
            <a:lvl4pPr algn="l">
              <a:defRPr/>
            </a:lvl4pPr>
            <a:lvl5pPr algn="l">
              <a:defRPr/>
            </a:lvl5pPr>
          </a:lstStyle>
          <a:p>
            <a:pPr lvl="0"/>
            <a:endParaRPr lang="nl-NL" dirty="0"/>
          </a:p>
        </p:txBody>
      </p:sp>
      <p:cxnSp>
        <p:nvCxnSpPr>
          <p:cNvPr id="12" name="Rechte verbindingslijn 11"/>
          <p:cNvCxnSpPr/>
          <p:nvPr userDrawn="1"/>
        </p:nvCxnSpPr>
        <p:spPr>
          <a:xfrm>
            <a:off x="1200885" y="8980714"/>
            <a:ext cx="14889249"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Afbeelding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860293" y="9147198"/>
            <a:ext cx="2229523" cy="507738"/>
          </a:xfrm>
          <a:prstGeom prst="rect">
            <a:avLst/>
          </a:prstGeom>
        </p:spPr>
      </p:pic>
    </p:spTree>
    <p:extLst>
      <p:ext uri="{BB962C8B-B14F-4D97-AF65-F5344CB8AC3E}">
        <p14:creationId xmlns:p14="http://schemas.microsoft.com/office/powerpoint/2010/main" val="3342309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200885" y="720725"/>
            <a:ext cx="148892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bodyPr>
          <a:lstStyle/>
          <a:p>
            <a:pPr lvl="0"/>
            <a:r>
              <a:rPr lang="nl-NL" altLang="nl-NL" dirty="0"/>
              <a:t>Titelstijl van model bewerken</a:t>
            </a:r>
          </a:p>
        </p:txBody>
      </p:sp>
      <p:sp>
        <p:nvSpPr>
          <p:cNvPr id="1027" name="Tijdelijke aanduiding voor tekst 2"/>
          <p:cNvSpPr>
            <a:spLocks noGrp="1"/>
          </p:cNvSpPr>
          <p:nvPr>
            <p:ph type="body" idx="1"/>
          </p:nvPr>
        </p:nvSpPr>
        <p:spPr bwMode="auto">
          <a:xfrm>
            <a:off x="1200885" y="1800224"/>
            <a:ext cx="14889249" cy="70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6" name="Tijdelijke aanduiding voor dianummer 5"/>
          <p:cNvSpPr>
            <a:spLocks noGrp="1"/>
          </p:cNvSpPr>
          <p:nvPr>
            <p:ph type="sldNum" sz="quarter" idx="4"/>
          </p:nvPr>
        </p:nvSpPr>
        <p:spPr>
          <a:xfrm>
            <a:off x="5398073" y="9172347"/>
            <a:ext cx="836593" cy="519112"/>
          </a:xfrm>
          <a:prstGeom prst="rect">
            <a:avLst/>
          </a:prstGeom>
        </p:spPr>
        <p:txBody>
          <a:bodyPr vert="horz" wrap="square" lIns="0" tIns="0" rIns="0" bIns="0" numCol="1" anchor="ctr" anchorCtr="0" compatLnSpc="1">
            <a:prstTxWarp prst="textNoShape">
              <a:avLst/>
            </a:prstTxWarp>
          </a:bodyPr>
          <a:lstStyle>
            <a:lvl1pPr eaLnBrk="1" hangingPunct="1">
              <a:defRPr sz="1400">
                <a:solidFill>
                  <a:schemeClr val="tx1"/>
                </a:solidFill>
                <a:latin typeface="+mn-lt"/>
              </a:defRPr>
            </a:lvl1pPr>
          </a:lstStyle>
          <a:p>
            <a:fld id="{132E2AD1-83D9-DF41-A9AF-2F9595B23F20}" type="slidenum">
              <a:rPr lang="nl-NL" altLang="nl-NL" smtClean="0"/>
              <a:pPr/>
              <a:t>‹#›</a:t>
            </a:fld>
            <a:endParaRPr lang="nl-NL" altLang="nl-NL" dirty="0"/>
          </a:p>
        </p:txBody>
      </p:sp>
      <p:sp>
        <p:nvSpPr>
          <p:cNvPr id="9" name="Tijdelijke aanduiding voor voettekst 4"/>
          <p:cNvSpPr>
            <a:spLocks noGrp="1"/>
          </p:cNvSpPr>
          <p:nvPr>
            <p:ph type="ftr" sz="quarter" idx="3"/>
          </p:nvPr>
        </p:nvSpPr>
        <p:spPr>
          <a:xfrm>
            <a:off x="6353270" y="9172347"/>
            <a:ext cx="3376460" cy="519112"/>
          </a:xfrm>
          <a:prstGeom prst="rect">
            <a:avLst/>
          </a:prstGeom>
        </p:spPr>
        <p:txBody>
          <a:bodyPr vert="horz" lIns="0" tIns="0" rIns="0" bIns="0" rtlCol="0" anchor="ctr"/>
          <a:lstStyle>
            <a:lvl1pPr algn="l" defTabSz="867526" eaLnBrk="1" fontAlgn="auto" hangingPunct="1">
              <a:spcBef>
                <a:spcPts val="0"/>
              </a:spcBef>
              <a:spcAft>
                <a:spcPts val="0"/>
              </a:spcAft>
              <a:defRPr sz="1400">
                <a:solidFill>
                  <a:schemeClr val="tx1"/>
                </a:solidFill>
                <a:latin typeface="+mn-lt"/>
                <a:ea typeface="+mn-ea"/>
                <a:cs typeface="+mn-cs"/>
              </a:defRPr>
            </a:lvl1p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8" name="Tijdelijke aanduiding voor datum 3"/>
          <p:cNvSpPr>
            <a:spLocks noGrp="1"/>
          </p:cNvSpPr>
          <p:nvPr>
            <p:ph type="dt" sz="half" idx="2"/>
          </p:nvPr>
        </p:nvSpPr>
        <p:spPr>
          <a:xfrm>
            <a:off x="9846007" y="9172347"/>
            <a:ext cx="1230535" cy="519112"/>
          </a:xfrm>
          <a:prstGeom prst="rect">
            <a:avLst/>
          </a:prstGeom>
        </p:spPr>
        <p:txBody>
          <a:bodyPr vert="horz" wrap="square" lIns="0" tIns="0" rIns="0" bIns="0" numCol="1" anchor="ctr" anchorCtr="0" compatLnSpc="1">
            <a:prstTxWarp prst="textNoShape">
              <a:avLst/>
            </a:prstTxWarp>
          </a:bodyPr>
          <a:lstStyle>
            <a:lvl1pPr eaLnBrk="1" hangingPunct="1">
              <a:defRPr sz="1400" b="0">
                <a:solidFill>
                  <a:schemeClr val="tx1"/>
                </a:solidFill>
                <a:latin typeface="Calibri" charset="0"/>
              </a:defRPr>
            </a:lvl1pPr>
          </a:lstStyle>
          <a:p>
            <a:r>
              <a:rPr lang="en-US" altLang="nl-NL"/>
              <a:t>19-5-2018</a:t>
            </a:r>
            <a:endParaRPr lang="nl-NL" altLang="nl-NL" dirty="0"/>
          </a:p>
        </p:txBody>
      </p:sp>
    </p:spTree>
    <p:extLst>
      <p:ext uri="{BB962C8B-B14F-4D97-AF65-F5344CB8AC3E}">
        <p14:creationId xmlns:p14="http://schemas.microsoft.com/office/powerpoint/2010/main" val="1729132417"/>
      </p:ext>
    </p:extLst>
  </p:cSld>
  <p:clrMap bg1="lt1" tx1="dk1" bg2="lt2" tx2="dk2" accent1="accent1" accent2="accent2" accent3="accent3" accent4="accent4" accent5="accent5" accent6="accent6" hlink="hlink" folHlink="folHlink"/>
  <p:sldLayoutIdLst>
    <p:sldLayoutId id="2147483732" r:id="rId1"/>
    <p:sldLayoutId id="2147483733" r:id="rId2"/>
  </p:sldLayoutIdLst>
  <p:transition spd="med">
    <p:fade/>
  </p:transition>
  <p:hf hdr="0" dt="0"/>
  <p:txStyles>
    <p:titleStyle>
      <a:lvl1pPr algn="l" defTabSz="866208" rtl="0" eaLnBrk="1" fontAlgn="base" hangingPunct="1">
        <a:spcBef>
          <a:spcPct val="0"/>
        </a:spcBef>
        <a:spcAft>
          <a:spcPct val="0"/>
        </a:spcAft>
        <a:defRPr sz="3200" b="1" kern="1200">
          <a:solidFill>
            <a:srgbClr val="BE2E1A"/>
          </a:solidFill>
          <a:latin typeface="+mj-lt"/>
          <a:ea typeface="+mj-ea"/>
          <a:cs typeface="+mj-cs"/>
        </a:defRPr>
      </a:lvl1pPr>
      <a:lvl2pPr algn="l" defTabSz="866208" rtl="0" eaLnBrk="1" fontAlgn="base" hangingPunct="1">
        <a:spcBef>
          <a:spcPct val="0"/>
        </a:spcBef>
        <a:spcAft>
          <a:spcPct val="0"/>
        </a:spcAft>
        <a:defRPr sz="4269" b="1">
          <a:solidFill>
            <a:srgbClr val="BE2E1A"/>
          </a:solidFill>
          <a:latin typeface="Calibri" charset="0"/>
        </a:defRPr>
      </a:lvl2pPr>
      <a:lvl3pPr algn="l" defTabSz="866208" rtl="0" eaLnBrk="1" fontAlgn="base" hangingPunct="1">
        <a:spcBef>
          <a:spcPct val="0"/>
        </a:spcBef>
        <a:spcAft>
          <a:spcPct val="0"/>
        </a:spcAft>
        <a:defRPr sz="4269" b="1">
          <a:solidFill>
            <a:srgbClr val="BE2E1A"/>
          </a:solidFill>
          <a:latin typeface="Calibri" charset="0"/>
        </a:defRPr>
      </a:lvl3pPr>
      <a:lvl4pPr algn="l" defTabSz="866208" rtl="0" eaLnBrk="1" fontAlgn="base" hangingPunct="1">
        <a:spcBef>
          <a:spcPct val="0"/>
        </a:spcBef>
        <a:spcAft>
          <a:spcPct val="0"/>
        </a:spcAft>
        <a:defRPr sz="4269" b="1">
          <a:solidFill>
            <a:srgbClr val="BE2E1A"/>
          </a:solidFill>
          <a:latin typeface="Calibri" charset="0"/>
        </a:defRPr>
      </a:lvl4pPr>
      <a:lvl5pPr algn="l" defTabSz="866208" rtl="0" eaLnBrk="1" fontAlgn="base" hangingPunct="1">
        <a:spcBef>
          <a:spcPct val="0"/>
        </a:spcBef>
        <a:spcAft>
          <a:spcPct val="0"/>
        </a:spcAft>
        <a:defRPr sz="4269" b="1">
          <a:solidFill>
            <a:srgbClr val="BE2E1A"/>
          </a:solidFill>
          <a:latin typeface="Calibri" charset="0"/>
        </a:defRPr>
      </a:lvl5pPr>
      <a:lvl6pPr marL="609946" algn="l" defTabSz="866208" rtl="0" eaLnBrk="1" fontAlgn="base" hangingPunct="1">
        <a:spcBef>
          <a:spcPct val="0"/>
        </a:spcBef>
        <a:spcAft>
          <a:spcPct val="0"/>
        </a:spcAft>
        <a:defRPr sz="4002" b="1">
          <a:solidFill>
            <a:srgbClr val="BE2E1A"/>
          </a:solidFill>
          <a:latin typeface="Arial" charset="0"/>
        </a:defRPr>
      </a:lvl6pPr>
      <a:lvl7pPr marL="1219891" algn="l" defTabSz="866208" rtl="0" eaLnBrk="1" fontAlgn="base" hangingPunct="1">
        <a:spcBef>
          <a:spcPct val="0"/>
        </a:spcBef>
        <a:spcAft>
          <a:spcPct val="0"/>
        </a:spcAft>
        <a:defRPr sz="4002" b="1">
          <a:solidFill>
            <a:srgbClr val="BE2E1A"/>
          </a:solidFill>
          <a:latin typeface="Arial" charset="0"/>
        </a:defRPr>
      </a:lvl7pPr>
      <a:lvl8pPr marL="1829837" algn="l" defTabSz="866208" rtl="0" eaLnBrk="1" fontAlgn="base" hangingPunct="1">
        <a:spcBef>
          <a:spcPct val="0"/>
        </a:spcBef>
        <a:spcAft>
          <a:spcPct val="0"/>
        </a:spcAft>
        <a:defRPr sz="4002" b="1">
          <a:solidFill>
            <a:srgbClr val="BE2E1A"/>
          </a:solidFill>
          <a:latin typeface="Arial" charset="0"/>
        </a:defRPr>
      </a:lvl8pPr>
      <a:lvl9pPr marL="2439782" algn="l" defTabSz="866208" rtl="0" eaLnBrk="1" fontAlgn="base" hangingPunct="1">
        <a:spcBef>
          <a:spcPct val="0"/>
        </a:spcBef>
        <a:spcAft>
          <a:spcPct val="0"/>
        </a:spcAft>
        <a:defRPr sz="4002" b="1">
          <a:solidFill>
            <a:srgbClr val="BE2E1A"/>
          </a:solidFill>
          <a:latin typeface="Arial" charset="0"/>
        </a:defRPr>
      </a:lvl9pPr>
    </p:titleStyle>
    <p:bodyStyle>
      <a:lvl1pPr marL="609946" indent="-609946" algn="l" defTabSz="866208" rtl="0" eaLnBrk="1" fontAlgn="base" hangingPunct="1">
        <a:lnSpc>
          <a:spcPct val="100000"/>
        </a:lnSpc>
        <a:spcBef>
          <a:spcPts val="2002"/>
        </a:spcBef>
        <a:spcAft>
          <a:spcPct val="0"/>
        </a:spcAft>
        <a:buFont typeface="Arial" charset="0"/>
        <a:buChar char="•"/>
        <a:defRPr sz="2800" kern="1200">
          <a:solidFill>
            <a:schemeClr val="tx1"/>
          </a:solidFill>
          <a:latin typeface="+mn-lt"/>
          <a:ea typeface="+mn-ea"/>
          <a:cs typeface="+mn-cs"/>
        </a:defRPr>
      </a:lvl1pPr>
      <a:lvl2pPr marL="1061051" indent="-457460" algn="l" defTabSz="866208" rtl="0" eaLnBrk="1" fontAlgn="base" hangingPunct="1">
        <a:lnSpc>
          <a:spcPct val="90000"/>
        </a:lnSpc>
        <a:spcBef>
          <a:spcPts val="2002"/>
        </a:spcBef>
        <a:spcAft>
          <a:spcPct val="0"/>
        </a:spcAft>
        <a:buFont typeface="Arial" charset="0"/>
        <a:buChar char="•"/>
        <a:defRPr sz="2800" kern="1200">
          <a:solidFill>
            <a:schemeClr val="tx1"/>
          </a:solidFill>
          <a:latin typeface="+mn-lt"/>
          <a:ea typeface="+mn-ea"/>
          <a:cs typeface="+mn-cs"/>
        </a:defRPr>
      </a:lvl2pPr>
      <a:lvl3pPr marL="1677350" indent="-457460" algn="l" defTabSz="866208" rtl="0" eaLnBrk="1" fontAlgn="base" hangingPunct="1">
        <a:lnSpc>
          <a:spcPct val="90000"/>
        </a:lnSpc>
        <a:spcBef>
          <a:spcPts val="1334"/>
        </a:spcBef>
        <a:spcAft>
          <a:spcPct val="0"/>
        </a:spcAft>
        <a:buFont typeface="Helvetica" charset="0"/>
        <a:buChar char="−"/>
        <a:defRPr sz="2000" kern="1200">
          <a:solidFill>
            <a:schemeClr val="tx1"/>
          </a:solidFill>
          <a:latin typeface="+mn-lt"/>
          <a:ea typeface="+mn-ea"/>
          <a:cs typeface="+mn-cs"/>
        </a:defRPr>
      </a:lvl3pPr>
      <a:lvl4pPr marL="2204700" indent="-381216" algn="l" defTabSz="866208" rtl="0" eaLnBrk="1" fontAlgn="base" hangingPunct="1">
        <a:lnSpc>
          <a:spcPct val="90000"/>
        </a:lnSpc>
        <a:spcBef>
          <a:spcPts val="1334"/>
        </a:spcBef>
        <a:spcAft>
          <a:spcPct val="0"/>
        </a:spcAft>
        <a:buFont typeface="Helvetica" charset="0"/>
        <a:buChar char="−"/>
        <a:defRPr sz="1800" kern="1200">
          <a:solidFill>
            <a:schemeClr val="tx1"/>
          </a:solidFill>
          <a:latin typeface="+mn-lt"/>
          <a:ea typeface="+mn-ea"/>
          <a:cs typeface="+mn-cs"/>
        </a:defRPr>
      </a:lvl4pPr>
      <a:lvl5pPr marL="2820998" indent="-381216" algn="l" defTabSz="866208" rtl="0" eaLnBrk="1" fontAlgn="base" hangingPunct="1">
        <a:lnSpc>
          <a:spcPct val="90000"/>
        </a:lnSpc>
        <a:spcBef>
          <a:spcPts val="1334"/>
        </a:spcBef>
        <a:spcAft>
          <a:spcPct val="0"/>
        </a:spcAft>
        <a:buFont typeface="Helvetica" charset="0"/>
        <a:buChar char="−"/>
        <a:defRPr sz="1600" kern="1200">
          <a:solidFill>
            <a:schemeClr val="tx1"/>
          </a:solidFill>
          <a:latin typeface="+mn-lt"/>
          <a:ea typeface="+mn-ea"/>
          <a:cs typeface="+mn-cs"/>
        </a:defRPr>
      </a:lvl5pPr>
      <a:lvl6pPr marL="4771390" indent="-433764" algn="l" defTabSz="867526" rtl="0" eaLnBrk="1" latinLnBrk="0" hangingPunct="1">
        <a:spcBef>
          <a:spcPct val="20000"/>
        </a:spcBef>
        <a:buFont typeface="Arial"/>
        <a:buChar char="•"/>
        <a:defRPr sz="3735" kern="1200">
          <a:solidFill>
            <a:schemeClr val="tx1"/>
          </a:solidFill>
          <a:latin typeface="+mn-lt"/>
          <a:ea typeface="+mn-ea"/>
          <a:cs typeface="+mn-cs"/>
        </a:defRPr>
      </a:lvl6pPr>
      <a:lvl7pPr marL="5638915" indent="-433764" algn="l" defTabSz="867526" rtl="0" eaLnBrk="1" latinLnBrk="0" hangingPunct="1">
        <a:spcBef>
          <a:spcPct val="20000"/>
        </a:spcBef>
        <a:buFont typeface="Arial"/>
        <a:buChar char="•"/>
        <a:defRPr sz="3735" kern="1200">
          <a:solidFill>
            <a:schemeClr val="tx1"/>
          </a:solidFill>
          <a:latin typeface="+mn-lt"/>
          <a:ea typeface="+mn-ea"/>
          <a:cs typeface="+mn-cs"/>
        </a:defRPr>
      </a:lvl7pPr>
      <a:lvl8pPr marL="6506441" indent="-433764" algn="l" defTabSz="867526" rtl="0" eaLnBrk="1" latinLnBrk="0" hangingPunct="1">
        <a:spcBef>
          <a:spcPct val="20000"/>
        </a:spcBef>
        <a:buFont typeface="Arial"/>
        <a:buChar char="•"/>
        <a:defRPr sz="3735" kern="1200">
          <a:solidFill>
            <a:schemeClr val="tx1"/>
          </a:solidFill>
          <a:latin typeface="+mn-lt"/>
          <a:ea typeface="+mn-ea"/>
          <a:cs typeface="+mn-cs"/>
        </a:defRPr>
      </a:lvl8pPr>
      <a:lvl9pPr marL="7373966" indent="-433764" algn="l" defTabSz="867526" rtl="0" eaLnBrk="1" latinLnBrk="0" hangingPunct="1">
        <a:spcBef>
          <a:spcPct val="20000"/>
        </a:spcBef>
        <a:buFont typeface="Arial"/>
        <a:buChar char="•"/>
        <a:defRPr sz="3735" kern="1200">
          <a:solidFill>
            <a:schemeClr val="tx1"/>
          </a:solidFill>
          <a:latin typeface="+mn-lt"/>
          <a:ea typeface="+mn-ea"/>
          <a:cs typeface="+mn-cs"/>
        </a:defRPr>
      </a:lvl9pPr>
    </p:bodyStyle>
    <p:otherStyle>
      <a:defPPr>
        <a:defRPr lang="nl-NL"/>
      </a:defPPr>
      <a:lvl1pPr marL="0" algn="l" defTabSz="867526" rtl="0" eaLnBrk="1" latinLnBrk="0" hangingPunct="1">
        <a:defRPr sz="3468" kern="1200">
          <a:solidFill>
            <a:schemeClr val="tx1"/>
          </a:solidFill>
          <a:latin typeface="+mn-lt"/>
          <a:ea typeface="+mn-ea"/>
          <a:cs typeface="+mn-cs"/>
        </a:defRPr>
      </a:lvl1pPr>
      <a:lvl2pPr marL="867526" algn="l" defTabSz="867526" rtl="0" eaLnBrk="1" latinLnBrk="0" hangingPunct="1">
        <a:defRPr sz="3468" kern="1200">
          <a:solidFill>
            <a:schemeClr val="tx1"/>
          </a:solidFill>
          <a:latin typeface="+mn-lt"/>
          <a:ea typeface="+mn-ea"/>
          <a:cs typeface="+mn-cs"/>
        </a:defRPr>
      </a:lvl2pPr>
      <a:lvl3pPr marL="1735050" algn="l" defTabSz="867526" rtl="0" eaLnBrk="1" latinLnBrk="0" hangingPunct="1">
        <a:defRPr sz="3468" kern="1200">
          <a:solidFill>
            <a:schemeClr val="tx1"/>
          </a:solidFill>
          <a:latin typeface="+mn-lt"/>
          <a:ea typeface="+mn-ea"/>
          <a:cs typeface="+mn-cs"/>
        </a:defRPr>
      </a:lvl3pPr>
      <a:lvl4pPr marL="2602576" algn="l" defTabSz="867526" rtl="0" eaLnBrk="1" latinLnBrk="0" hangingPunct="1">
        <a:defRPr sz="3468" kern="1200">
          <a:solidFill>
            <a:schemeClr val="tx1"/>
          </a:solidFill>
          <a:latin typeface="+mn-lt"/>
          <a:ea typeface="+mn-ea"/>
          <a:cs typeface="+mn-cs"/>
        </a:defRPr>
      </a:lvl4pPr>
      <a:lvl5pPr marL="3470100" algn="l" defTabSz="867526" rtl="0" eaLnBrk="1" latinLnBrk="0" hangingPunct="1">
        <a:defRPr sz="3468" kern="1200">
          <a:solidFill>
            <a:schemeClr val="tx1"/>
          </a:solidFill>
          <a:latin typeface="+mn-lt"/>
          <a:ea typeface="+mn-ea"/>
          <a:cs typeface="+mn-cs"/>
        </a:defRPr>
      </a:lvl5pPr>
      <a:lvl6pPr marL="4337626" algn="l" defTabSz="867526" rtl="0" eaLnBrk="1" latinLnBrk="0" hangingPunct="1">
        <a:defRPr sz="3468" kern="1200">
          <a:solidFill>
            <a:schemeClr val="tx1"/>
          </a:solidFill>
          <a:latin typeface="+mn-lt"/>
          <a:ea typeface="+mn-ea"/>
          <a:cs typeface="+mn-cs"/>
        </a:defRPr>
      </a:lvl6pPr>
      <a:lvl7pPr marL="5205152" algn="l" defTabSz="867526" rtl="0" eaLnBrk="1" latinLnBrk="0" hangingPunct="1">
        <a:defRPr sz="3468" kern="1200">
          <a:solidFill>
            <a:schemeClr val="tx1"/>
          </a:solidFill>
          <a:latin typeface="+mn-lt"/>
          <a:ea typeface="+mn-ea"/>
          <a:cs typeface="+mn-cs"/>
        </a:defRPr>
      </a:lvl7pPr>
      <a:lvl8pPr marL="6072678" algn="l" defTabSz="867526" rtl="0" eaLnBrk="1" latinLnBrk="0" hangingPunct="1">
        <a:defRPr sz="3468" kern="1200">
          <a:solidFill>
            <a:schemeClr val="tx1"/>
          </a:solidFill>
          <a:latin typeface="+mn-lt"/>
          <a:ea typeface="+mn-ea"/>
          <a:cs typeface="+mn-cs"/>
        </a:defRPr>
      </a:lvl8pPr>
      <a:lvl9pPr marL="6940202" algn="l" defTabSz="867526" rtl="0" eaLnBrk="1" latinLnBrk="0" hangingPunct="1">
        <a:defRPr sz="34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8194" name="Tijdelijke aanduiding voor titel 1"/>
          <p:cNvSpPr>
            <a:spLocks noGrp="1"/>
          </p:cNvSpPr>
          <p:nvPr>
            <p:ph type="title"/>
          </p:nvPr>
        </p:nvSpPr>
        <p:spPr bwMode="auto">
          <a:xfrm>
            <a:off x="1200885" y="720725"/>
            <a:ext cx="148892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bodyPr>
          <a:lstStyle/>
          <a:p>
            <a:pPr lvl="0"/>
            <a:r>
              <a:rPr lang="nl-NL" altLang="nl-NL" dirty="0"/>
              <a:t>Titelstijl van model bewerken</a:t>
            </a:r>
          </a:p>
        </p:txBody>
      </p:sp>
      <p:sp>
        <p:nvSpPr>
          <p:cNvPr id="8195" name="Tijdelijke aanduiding voor tekst 2"/>
          <p:cNvSpPr>
            <a:spLocks noGrp="1"/>
          </p:cNvSpPr>
          <p:nvPr>
            <p:ph type="body" idx="1"/>
          </p:nvPr>
        </p:nvSpPr>
        <p:spPr bwMode="auto">
          <a:xfrm>
            <a:off x="1200885" y="2157416"/>
            <a:ext cx="14889249"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7" name="Tijdelijke aanduiding voor dianummer 5"/>
          <p:cNvSpPr>
            <a:spLocks noGrp="1"/>
          </p:cNvSpPr>
          <p:nvPr>
            <p:ph type="sldNum" sz="quarter" idx="4"/>
          </p:nvPr>
        </p:nvSpPr>
        <p:spPr>
          <a:xfrm>
            <a:off x="5398073" y="9172347"/>
            <a:ext cx="836593" cy="519112"/>
          </a:xfrm>
          <a:prstGeom prst="rect">
            <a:avLst/>
          </a:prstGeom>
        </p:spPr>
        <p:txBody>
          <a:bodyPr vert="horz" wrap="square" lIns="0" tIns="0" rIns="0" bIns="0" numCol="1" anchor="ctr" anchorCtr="0" compatLnSpc="1">
            <a:prstTxWarp prst="textNoShape">
              <a:avLst/>
            </a:prstTxWarp>
          </a:bodyPr>
          <a:lstStyle>
            <a:lvl1pPr eaLnBrk="1" hangingPunct="1">
              <a:defRPr sz="1400" b="0" i="0">
                <a:solidFill>
                  <a:schemeClr val="bg1"/>
                </a:solidFill>
                <a:latin typeface="Calibri" charset="0"/>
                <a:ea typeface="Calibri" charset="0"/>
                <a:cs typeface="Calibri" charset="0"/>
              </a:defRPr>
            </a:lvl1pPr>
          </a:lstStyle>
          <a:p>
            <a:fld id="{132E2AD1-83D9-DF41-A9AF-2F9595B23F20}" type="slidenum">
              <a:rPr lang="nl-NL" altLang="nl-NL" smtClean="0"/>
              <a:pPr/>
              <a:t>‹#›</a:t>
            </a:fld>
            <a:endParaRPr lang="nl-NL" altLang="nl-NL" dirty="0"/>
          </a:p>
        </p:txBody>
      </p:sp>
      <p:sp>
        <p:nvSpPr>
          <p:cNvPr id="8" name="Tijdelijke aanduiding voor voettekst 4"/>
          <p:cNvSpPr>
            <a:spLocks noGrp="1"/>
          </p:cNvSpPr>
          <p:nvPr>
            <p:ph type="ftr" sz="quarter" idx="3"/>
          </p:nvPr>
        </p:nvSpPr>
        <p:spPr>
          <a:xfrm>
            <a:off x="6353270" y="9172347"/>
            <a:ext cx="3376460" cy="519112"/>
          </a:xfrm>
          <a:prstGeom prst="rect">
            <a:avLst/>
          </a:prstGeom>
        </p:spPr>
        <p:txBody>
          <a:bodyPr vert="horz" lIns="0" tIns="0" rIns="0" bIns="0" rtlCol="0" anchor="ctr"/>
          <a:lstStyle>
            <a:lvl1pPr algn="l" defTabSz="867526" eaLnBrk="1" fontAlgn="auto" hangingPunct="1">
              <a:spcBef>
                <a:spcPts val="0"/>
              </a:spcBef>
              <a:spcAft>
                <a:spcPts val="0"/>
              </a:spcAft>
              <a:defRPr sz="1400">
                <a:solidFill>
                  <a:schemeClr val="bg1"/>
                </a:solidFill>
                <a:latin typeface="+mn-lt"/>
                <a:ea typeface="+mn-ea"/>
                <a:cs typeface="+mn-cs"/>
              </a:defRPr>
            </a:lvl1p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9" name="Tijdelijke aanduiding voor datum 3"/>
          <p:cNvSpPr>
            <a:spLocks noGrp="1"/>
          </p:cNvSpPr>
          <p:nvPr>
            <p:ph type="dt" sz="half" idx="2"/>
          </p:nvPr>
        </p:nvSpPr>
        <p:spPr>
          <a:xfrm>
            <a:off x="9846007" y="9172347"/>
            <a:ext cx="1230535" cy="519112"/>
          </a:xfrm>
          <a:prstGeom prst="rect">
            <a:avLst/>
          </a:prstGeom>
        </p:spPr>
        <p:txBody>
          <a:bodyPr vert="horz" wrap="square" lIns="0" tIns="0" rIns="0" bIns="0" numCol="1" anchor="ctr" anchorCtr="0" compatLnSpc="1">
            <a:prstTxWarp prst="textNoShape">
              <a:avLst/>
            </a:prstTxWarp>
          </a:bodyPr>
          <a:lstStyle>
            <a:lvl1pPr eaLnBrk="1" hangingPunct="1">
              <a:defRPr sz="1400" b="0">
                <a:solidFill>
                  <a:schemeClr val="bg1"/>
                </a:solidFill>
                <a:latin typeface="Calibri" charset="0"/>
              </a:defRPr>
            </a:lvl1pPr>
          </a:lstStyle>
          <a:p>
            <a:r>
              <a:rPr lang="en-US" altLang="nl-NL"/>
              <a:t>19-5-2018</a:t>
            </a:r>
            <a:endParaRPr lang="nl-NL" altLang="nl-NL" dirty="0"/>
          </a:p>
        </p:txBody>
      </p:sp>
    </p:spTree>
    <p:extLst>
      <p:ext uri="{BB962C8B-B14F-4D97-AF65-F5344CB8AC3E}">
        <p14:creationId xmlns:p14="http://schemas.microsoft.com/office/powerpoint/2010/main" val="1739539089"/>
      </p:ext>
    </p:extLst>
  </p:cSld>
  <p:clrMap bg1="lt1" tx1="dk1" bg2="lt2" tx2="dk2" accent1="accent1" accent2="accent2" accent3="accent3" accent4="accent4" accent5="accent5" accent6="accent6" hlink="hlink" folHlink="folHlink"/>
  <p:sldLayoutIdLst>
    <p:sldLayoutId id="2147483730" r:id="rId1"/>
    <p:sldLayoutId id="2147483722" r:id="rId2"/>
  </p:sldLayoutIdLst>
  <p:transition spd="med">
    <p:fade/>
  </p:transition>
  <p:hf hdr="0" dt="0"/>
  <p:txStyles>
    <p:titleStyle>
      <a:lvl1pPr algn="l" defTabSz="866208" rtl="0" eaLnBrk="0" fontAlgn="base" hangingPunct="0">
        <a:spcBef>
          <a:spcPct val="0"/>
        </a:spcBef>
        <a:spcAft>
          <a:spcPct val="0"/>
        </a:spcAft>
        <a:defRPr sz="4999" kern="1200">
          <a:solidFill>
            <a:schemeClr val="tx1"/>
          </a:solidFill>
          <a:latin typeface="+mj-lt"/>
          <a:ea typeface="+mj-ea"/>
          <a:cs typeface="+mj-cs"/>
        </a:defRPr>
      </a:lvl1pPr>
      <a:lvl2pPr algn="ctr" defTabSz="866208" rtl="0" eaLnBrk="0" fontAlgn="base" hangingPunct="0">
        <a:spcBef>
          <a:spcPct val="0"/>
        </a:spcBef>
        <a:spcAft>
          <a:spcPct val="0"/>
        </a:spcAft>
        <a:defRPr sz="6672">
          <a:solidFill>
            <a:schemeClr val="bg1"/>
          </a:solidFill>
          <a:latin typeface="Calibri" charset="0"/>
        </a:defRPr>
      </a:lvl2pPr>
      <a:lvl3pPr algn="ctr" defTabSz="866208" rtl="0" eaLnBrk="0" fontAlgn="base" hangingPunct="0">
        <a:spcBef>
          <a:spcPct val="0"/>
        </a:spcBef>
        <a:spcAft>
          <a:spcPct val="0"/>
        </a:spcAft>
        <a:defRPr sz="6672">
          <a:solidFill>
            <a:schemeClr val="bg1"/>
          </a:solidFill>
          <a:latin typeface="Calibri" charset="0"/>
        </a:defRPr>
      </a:lvl3pPr>
      <a:lvl4pPr algn="ctr" defTabSz="866208" rtl="0" eaLnBrk="0" fontAlgn="base" hangingPunct="0">
        <a:spcBef>
          <a:spcPct val="0"/>
        </a:spcBef>
        <a:spcAft>
          <a:spcPct val="0"/>
        </a:spcAft>
        <a:defRPr sz="6672">
          <a:solidFill>
            <a:schemeClr val="bg1"/>
          </a:solidFill>
          <a:latin typeface="Calibri" charset="0"/>
        </a:defRPr>
      </a:lvl4pPr>
      <a:lvl5pPr algn="ctr" defTabSz="866208" rtl="0" eaLnBrk="0" fontAlgn="base" hangingPunct="0">
        <a:spcBef>
          <a:spcPct val="0"/>
        </a:spcBef>
        <a:spcAft>
          <a:spcPct val="0"/>
        </a:spcAft>
        <a:defRPr sz="6672">
          <a:solidFill>
            <a:schemeClr val="bg1"/>
          </a:solidFill>
          <a:latin typeface="Calibri" charset="0"/>
        </a:defRPr>
      </a:lvl5pPr>
      <a:lvl6pPr marL="609946" algn="l" defTabSz="866208" rtl="0" fontAlgn="base">
        <a:spcBef>
          <a:spcPct val="0"/>
        </a:spcBef>
        <a:spcAft>
          <a:spcPct val="0"/>
        </a:spcAft>
        <a:defRPr sz="6672">
          <a:solidFill>
            <a:schemeClr val="tx1"/>
          </a:solidFill>
          <a:latin typeface="Arial" charset="0"/>
        </a:defRPr>
      </a:lvl6pPr>
      <a:lvl7pPr marL="1219891" algn="l" defTabSz="866208" rtl="0" fontAlgn="base">
        <a:spcBef>
          <a:spcPct val="0"/>
        </a:spcBef>
        <a:spcAft>
          <a:spcPct val="0"/>
        </a:spcAft>
        <a:defRPr sz="6672">
          <a:solidFill>
            <a:schemeClr val="tx1"/>
          </a:solidFill>
          <a:latin typeface="Arial" charset="0"/>
        </a:defRPr>
      </a:lvl7pPr>
      <a:lvl8pPr marL="1829837" algn="l" defTabSz="866208" rtl="0" fontAlgn="base">
        <a:spcBef>
          <a:spcPct val="0"/>
        </a:spcBef>
        <a:spcAft>
          <a:spcPct val="0"/>
        </a:spcAft>
        <a:defRPr sz="6672">
          <a:solidFill>
            <a:schemeClr val="tx1"/>
          </a:solidFill>
          <a:latin typeface="Arial" charset="0"/>
        </a:defRPr>
      </a:lvl8pPr>
      <a:lvl9pPr marL="2439782" algn="l" defTabSz="866208" rtl="0" fontAlgn="base">
        <a:spcBef>
          <a:spcPct val="0"/>
        </a:spcBef>
        <a:spcAft>
          <a:spcPct val="0"/>
        </a:spcAft>
        <a:defRPr sz="6672">
          <a:solidFill>
            <a:schemeClr val="tx1"/>
          </a:solidFill>
          <a:latin typeface="Arial" charset="0"/>
        </a:defRPr>
      </a:lvl9pPr>
    </p:titleStyle>
    <p:bodyStyle>
      <a:lvl1pPr algn="l" defTabSz="866208" rtl="0" eaLnBrk="0" fontAlgn="base" hangingPunct="0">
        <a:spcBef>
          <a:spcPts val="2002"/>
        </a:spcBef>
        <a:spcAft>
          <a:spcPct val="0"/>
        </a:spcAft>
        <a:buFont typeface="Arial" charset="0"/>
        <a:defRPr sz="2800" kern="1200">
          <a:solidFill>
            <a:schemeClr val="tx1"/>
          </a:solidFill>
          <a:latin typeface="+mn-lt"/>
          <a:ea typeface="+mn-ea"/>
          <a:cs typeface="+mn-cs"/>
        </a:defRPr>
      </a:lvl1pPr>
      <a:lvl2pPr marL="1061051" indent="-455342" algn="l" defTabSz="866208" rtl="0" eaLnBrk="0" fontAlgn="base" hangingPunct="0">
        <a:lnSpc>
          <a:spcPct val="90000"/>
        </a:lnSpc>
        <a:spcBef>
          <a:spcPts val="2002"/>
        </a:spcBef>
        <a:spcAft>
          <a:spcPct val="0"/>
        </a:spcAft>
        <a:buFont typeface="Arial" charset="0"/>
        <a:buChar char="•"/>
        <a:defRPr sz="2800" kern="1200">
          <a:solidFill>
            <a:schemeClr val="tx1"/>
          </a:solidFill>
          <a:latin typeface="+mn-lt"/>
          <a:ea typeface="+mn-ea"/>
          <a:cs typeface="+mn-cs"/>
        </a:defRPr>
      </a:lvl2pPr>
      <a:lvl3pPr marL="1675233" indent="-457460" algn="l" defTabSz="866208" rtl="0" eaLnBrk="0" fontAlgn="base" hangingPunct="0">
        <a:lnSpc>
          <a:spcPct val="90000"/>
        </a:lnSpc>
        <a:spcBef>
          <a:spcPts val="1334"/>
        </a:spcBef>
        <a:spcAft>
          <a:spcPct val="0"/>
        </a:spcAft>
        <a:buFont typeface="Helvetica" charset="0"/>
        <a:buChar char="−"/>
        <a:defRPr sz="2000" kern="1200">
          <a:solidFill>
            <a:schemeClr val="tx1"/>
          </a:solidFill>
          <a:latin typeface="+mn-lt"/>
          <a:ea typeface="+mn-ea"/>
          <a:cs typeface="+mn-cs"/>
        </a:defRPr>
      </a:lvl3pPr>
      <a:lvl4pPr marL="2202581" indent="-381216" algn="l" defTabSz="866208" rtl="0" eaLnBrk="0" fontAlgn="base" hangingPunct="0">
        <a:lnSpc>
          <a:spcPct val="90000"/>
        </a:lnSpc>
        <a:spcBef>
          <a:spcPts val="1334"/>
        </a:spcBef>
        <a:spcAft>
          <a:spcPct val="0"/>
        </a:spcAft>
        <a:buFont typeface="Helvetica" charset="0"/>
        <a:buChar char="−"/>
        <a:defRPr sz="1800" kern="1200">
          <a:solidFill>
            <a:schemeClr val="tx1"/>
          </a:solidFill>
          <a:latin typeface="+mn-lt"/>
          <a:ea typeface="+mn-ea"/>
          <a:cs typeface="+mn-cs"/>
        </a:defRPr>
      </a:lvl4pPr>
      <a:lvl5pPr marL="2818880" indent="-381216" algn="l" defTabSz="866208" rtl="0" eaLnBrk="0" fontAlgn="base" hangingPunct="0">
        <a:lnSpc>
          <a:spcPct val="90000"/>
        </a:lnSpc>
        <a:spcBef>
          <a:spcPts val="1334"/>
        </a:spcBef>
        <a:spcAft>
          <a:spcPct val="0"/>
        </a:spcAft>
        <a:buFont typeface="Helvetica" charset="0"/>
        <a:buChar char="−"/>
        <a:defRPr sz="1600" kern="1200">
          <a:solidFill>
            <a:schemeClr val="tx1"/>
          </a:solidFill>
          <a:latin typeface="+mn-lt"/>
          <a:ea typeface="+mn-ea"/>
          <a:cs typeface="+mn-cs"/>
        </a:defRPr>
      </a:lvl5pPr>
      <a:lvl6pPr marL="4771390" indent="-433764" algn="l" defTabSz="867526" rtl="0" eaLnBrk="1" latinLnBrk="0" hangingPunct="1">
        <a:spcBef>
          <a:spcPct val="20000"/>
        </a:spcBef>
        <a:buFont typeface="Arial"/>
        <a:buChar char="•"/>
        <a:defRPr sz="3735" kern="1200">
          <a:solidFill>
            <a:schemeClr val="tx1"/>
          </a:solidFill>
          <a:latin typeface="+mn-lt"/>
          <a:ea typeface="+mn-ea"/>
          <a:cs typeface="+mn-cs"/>
        </a:defRPr>
      </a:lvl6pPr>
      <a:lvl7pPr marL="5638915" indent="-433764" algn="l" defTabSz="867526" rtl="0" eaLnBrk="1" latinLnBrk="0" hangingPunct="1">
        <a:spcBef>
          <a:spcPct val="20000"/>
        </a:spcBef>
        <a:buFont typeface="Arial"/>
        <a:buChar char="•"/>
        <a:defRPr sz="3735" kern="1200">
          <a:solidFill>
            <a:schemeClr val="tx1"/>
          </a:solidFill>
          <a:latin typeface="+mn-lt"/>
          <a:ea typeface="+mn-ea"/>
          <a:cs typeface="+mn-cs"/>
        </a:defRPr>
      </a:lvl7pPr>
      <a:lvl8pPr marL="6506441" indent="-433764" algn="l" defTabSz="867526" rtl="0" eaLnBrk="1" latinLnBrk="0" hangingPunct="1">
        <a:spcBef>
          <a:spcPct val="20000"/>
        </a:spcBef>
        <a:buFont typeface="Arial"/>
        <a:buChar char="•"/>
        <a:defRPr sz="3735" kern="1200">
          <a:solidFill>
            <a:schemeClr val="tx1"/>
          </a:solidFill>
          <a:latin typeface="+mn-lt"/>
          <a:ea typeface="+mn-ea"/>
          <a:cs typeface="+mn-cs"/>
        </a:defRPr>
      </a:lvl8pPr>
      <a:lvl9pPr marL="7373966" indent="-433764" algn="l" defTabSz="867526" rtl="0" eaLnBrk="1" latinLnBrk="0" hangingPunct="1">
        <a:spcBef>
          <a:spcPct val="20000"/>
        </a:spcBef>
        <a:buFont typeface="Arial"/>
        <a:buChar char="•"/>
        <a:defRPr sz="3735" kern="1200">
          <a:solidFill>
            <a:schemeClr val="tx1"/>
          </a:solidFill>
          <a:latin typeface="+mn-lt"/>
          <a:ea typeface="+mn-ea"/>
          <a:cs typeface="+mn-cs"/>
        </a:defRPr>
      </a:lvl9pPr>
    </p:bodyStyle>
    <p:otherStyle>
      <a:defPPr>
        <a:defRPr lang="nl-NL"/>
      </a:defPPr>
      <a:lvl1pPr marL="0" algn="l" defTabSz="867526" rtl="0" eaLnBrk="1" latinLnBrk="0" hangingPunct="1">
        <a:defRPr sz="3468" kern="1200">
          <a:solidFill>
            <a:schemeClr val="tx1"/>
          </a:solidFill>
          <a:latin typeface="+mn-lt"/>
          <a:ea typeface="+mn-ea"/>
          <a:cs typeface="+mn-cs"/>
        </a:defRPr>
      </a:lvl1pPr>
      <a:lvl2pPr marL="867526" algn="l" defTabSz="867526" rtl="0" eaLnBrk="1" latinLnBrk="0" hangingPunct="1">
        <a:defRPr sz="3468" kern="1200">
          <a:solidFill>
            <a:schemeClr val="tx1"/>
          </a:solidFill>
          <a:latin typeface="+mn-lt"/>
          <a:ea typeface="+mn-ea"/>
          <a:cs typeface="+mn-cs"/>
        </a:defRPr>
      </a:lvl2pPr>
      <a:lvl3pPr marL="1735050" algn="l" defTabSz="867526" rtl="0" eaLnBrk="1" latinLnBrk="0" hangingPunct="1">
        <a:defRPr sz="3468" kern="1200">
          <a:solidFill>
            <a:schemeClr val="tx1"/>
          </a:solidFill>
          <a:latin typeface="+mn-lt"/>
          <a:ea typeface="+mn-ea"/>
          <a:cs typeface="+mn-cs"/>
        </a:defRPr>
      </a:lvl3pPr>
      <a:lvl4pPr marL="2602576" algn="l" defTabSz="867526" rtl="0" eaLnBrk="1" latinLnBrk="0" hangingPunct="1">
        <a:defRPr sz="3468" kern="1200">
          <a:solidFill>
            <a:schemeClr val="tx1"/>
          </a:solidFill>
          <a:latin typeface="+mn-lt"/>
          <a:ea typeface="+mn-ea"/>
          <a:cs typeface="+mn-cs"/>
        </a:defRPr>
      </a:lvl4pPr>
      <a:lvl5pPr marL="3470100" algn="l" defTabSz="867526" rtl="0" eaLnBrk="1" latinLnBrk="0" hangingPunct="1">
        <a:defRPr sz="3468" kern="1200">
          <a:solidFill>
            <a:schemeClr val="tx1"/>
          </a:solidFill>
          <a:latin typeface="+mn-lt"/>
          <a:ea typeface="+mn-ea"/>
          <a:cs typeface="+mn-cs"/>
        </a:defRPr>
      </a:lvl5pPr>
      <a:lvl6pPr marL="4337626" algn="l" defTabSz="867526" rtl="0" eaLnBrk="1" latinLnBrk="0" hangingPunct="1">
        <a:defRPr sz="3468" kern="1200">
          <a:solidFill>
            <a:schemeClr val="tx1"/>
          </a:solidFill>
          <a:latin typeface="+mn-lt"/>
          <a:ea typeface="+mn-ea"/>
          <a:cs typeface="+mn-cs"/>
        </a:defRPr>
      </a:lvl6pPr>
      <a:lvl7pPr marL="5205152" algn="l" defTabSz="867526" rtl="0" eaLnBrk="1" latinLnBrk="0" hangingPunct="1">
        <a:defRPr sz="3468" kern="1200">
          <a:solidFill>
            <a:schemeClr val="tx1"/>
          </a:solidFill>
          <a:latin typeface="+mn-lt"/>
          <a:ea typeface="+mn-ea"/>
          <a:cs typeface="+mn-cs"/>
        </a:defRPr>
      </a:lvl7pPr>
      <a:lvl8pPr marL="6072678" algn="l" defTabSz="867526" rtl="0" eaLnBrk="1" latinLnBrk="0" hangingPunct="1">
        <a:defRPr sz="3468" kern="1200">
          <a:solidFill>
            <a:schemeClr val="tx1"/>
          </a:solidFill>
          <a:latin typeface="+mn-lt"/>
          <a:ea typeface="+mn-ea"/>
          <a:cs typeface="+mn-cs"/>
        </a:defRPr>
      </a:lvl8pPr>
      <a:lvl9pPr marL="6940202" algn="l" defTabSz="867526" rtl="0" eaLnBrk="1" latinLnBrk="0" hangingPunct="1">
        <a:defRPr sz="34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p.vercoulen@student.ru.nl"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00884" y="720726"/>
            <a:ext cx="14889249" cy="2409338"/>
          </a:xfrm>
        </p:spPr>
        <p:txBody>
          <a:bodyPr/>
          <a:lstStyle/>
          <a:p>
            <a:pPr algn="ctr"/>
            <a:r>
              <a:rPr lang="nl-NL" dirty="0"/>
              <a:t>Introduction to Future Technology Transformations </a:t>
            </a:r>
            <a:br>
              <a:rPr lang="nl-NL" dirty="0"/>
            </a:br>
            <a:r>
              <a:rPr lang="nl-NL" sz="8800" b="1" i="1" dirty="0" smtClean="0">
                <a:effectLst>
                  <a:outerShdw blurRad="38100" dist="38100" dir="2700000" algn="tl">
                    <a:srgbClr val="000000">
                      <a:alpha val="43137"/>
                    </a:srgbClr>
                  </a:outerShdw>
                </a:effectLst>
              </a:rPr>
              <a:t>FTT(3)</a:t>
            </a:r>
            <a:endParaRPr lang="nl-NL" dirty="0"/>
          </a:p>
        </p:txBody>
      </p:sp>
      <p:sp>
        <p:nvSpPr>
          <p:cNvPr id="5" name="Tijdelijke aanduiding voor inhoud 4"/>
          <p:cNvSpPr>
            <a:spLocks noGrp="1"/>
          </p:cNvSpPr>
          <p:nvPr>
            <p:ph sz="half" idx="2"/>
          </p:nvPr>
        </p:nvSpPr>
        <p:spPr/>
        <p:txBody>
          <a:bodyPr/>
          <a:lstStyle/>
          <a:p>
            <a:pPr algn="ctr"/>
            <a:endParaRPr lang="nl-NL" i="1" dirty="0"/>
          </a:p>
          <a:p>
            <a:pPr algn="ctr"/>
            <a:r>
              <a:rPr lang="nl-NL" i="1" dirty="0"/>
              <a:t>Pim Vercoulen</a:t>
            </a:r>
            <a:br>
              <a:rPr lang="nl-NL" i="1" dirty="0"/>
            </a:br>
            <a:r>
              <a:rPr lang="ja-JP" altLang="en-US" i="1" dirty="0"/>
              <a:t>ピムバクレン</a:t>
            </a:r>
          </a:p>
          <a:p>
            <a:pPr algn="ctr"/>
            <a:r>
              <a:rPr lang="nl-NL" i="1" dirty="0">
                <a:hlinkClick r:id="rId2"/>
              </a:rPr>
              <a:t>p.vercoulen@student.ru.nl</a:t>
            </a:r>
            <a:r>
              <a:rPr lang="nl-NL" i="1" dirty="0"/>
              <a:t> </a:t>
            </a:r>
          </a:p>
          <a:p>
            <a:pPr algn="ctr"/>
            <a:r>
              <a:rPr lang="nl-NL" i="1" dirty="0" err="1"/>
              <a:t>June</a:t>
            </a:r>
            <a:r>
              <a:rPr lang="nl-NL" i="1" dirty="0"/>
              <a:t> 30</a:t>
            </a:r>
            <a:r>
              <a:rPr lang="nl-NL" i="1" baseline="30000" dirty="0"/>
              <a:t>th</a:t>
            </a:r>
            <a:r>
              <a:rPr lang="nl-NL" i="1" dirty="0"/>
              <a:t>, 2018</a:t>
            </a:r>
            <a:br>
              <a:rPr lang="nl-NL" i="1" dirty="0"/>
            </a:br>
            <a:r>
              <a:rPr lang="nl-NL" i="1" dirty="0"/>
              <a:t>ASSIA office</a:t>
            </a:r>
            <a:br>
              <a:rPr lang="nl-NL" i="1" dirty="0"/>
            </a:br>
            <a:r>
              <a:rPr lang="nl-NL" i="1" dirty="0"/>
              <a:t>Nagoya University </a:t>
            </a:r>
            <a:br>
              <a:rPr lang="nl-NL" i="1" dirty="0"/>
            </a:br>
            <a:r>
              <a:rPr lang="ja-JP" altLang="en-US" i="1" dirty="0"/>
              <a:t>名古屋大学</a:t>
            </a:r>
          </a:p>
          <a:p>
            <a:pPr algn="ctr"/>
            <a:endParaRPr lang="nl-NL" dirty="0"/>
          </a:p>
        </p:txBody>
      </p:sp>
      <p:pic>
        <p:nvPicPr>
          <p:cNvPr id="12" name="Tijdelijke aanduiding voor inhoud 11">
            <a:extLst>
              <a:ext uri="{FF2B5EF4-FFF2-40B4-BE49-F238E27FC236}">
                <a16:creationId xmlns:a16="http://schemas.microsoft.com/office/drawing/2014/main" id="{DA2433E3-6F60-455D-AF9B-2BAA2E0623AB}"/>
              </a:ext>
            </a:extLst>
          </p:cNvPr>
          <p:cNvPicPr>
            <a:picLocks noGrp="1" noChangeAspect="1"/>
          </p:cNvPicPr>
          <p:nvPr>
            <p:ph sz="half" idx="13"/>
          </p:nvPr>
        </p:nvPicPr>
        <p:blipFill>
          <a:blip r:embed="rId3"/>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214283642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9510068-CF9F-1546-A962-438E155E6626}" type="slidenum">
              <a:rPr lang="nl-NL" altLang="nl-NL" smtClean="0"/>
              <a:pPr/>
              <a:t>10</a:t>
            </a:fld>
            <a:endParaRPr lang="nl-NL" altLang="nl-NL" dirty="0"/>
          </a:p>
        </p:txBody>
      </p:sp>
      <p:sp>
        <p:nvSpPr>
          <p:cNvPr id="5" name="フッター プレースホルダー 4"/>
          <p:cNvSpPr>
            <a:spLocks noGrp="1"/>
          </p:cNvSpPr>
          <p:nvPr>
            <p:ph type="ftr" sz="quarter" idx="11"/>
          </p:nvPr>
        </p:nvSpPr>
        <p:spPr/>
        <p:txBody>
          <a:bodyPr/>
          <a:lstStyle/>
          <a:p>
            <a:pPr>
              <a:defRPr/>
            </a:pPr>
            <a:r>
              <a:rPr lang="en-US" altLang="ja-JP" smtClean="0"/>
              <a:t>2018</a:t>
            </a:r>
            <a:r>
              <a:rPr lang="ja-JP" altLang="en-US" smtClean="0"/>
              <a:t>年</a:t>
            </a:r>
            <a:r>
              <a:rPr lang="en-US" altLang="ja-JP" smtClean="0"/>
              <a:t>6</a:t>
            </a:r>
            <a:r>
              <a:rPr lang="ja-JP" altLang="en-US" smtClean="0"/>
              <a:t>月</a:t>
            </a:r>
            <a:r>
              <a:rPr lang="en-US" altLang="ja-JP" smtClean="0"/>
              <a:t>30</a:t>
            </a:r>
            <a:r>
              <a:rPr lang="ja-JP" altLang="en-US" smtClean="0"/>
              <a:t>日</a:t>
            </a:r>
            <a:endParaRPr lang="nl-NL" dirty="0"/>
          </a:p>
        </p:txBody>
      </p:sp>
      <p:graphicFrame>
        <p:nvGraphicFramePr>
          <p:cNvPr id="6" name="Tabel 10">
            <a:extLst>
              <a:ext uri="{FF2B5EF4-FFF2-40B4-BE49-F238E27FC236}">
                <a16:creationId xmlns:a16="http://schemas.microsoft.com/office/drawing/2014/main" id="{4BEA6DE7-281A-4A3E-A4F7-5B92FFC98705}"/>
              </a:ext>
            </a:extLst>
          </p:cNvPr>
          <p:cNvGraphicFramePr>
            <a:graphicFrameLocks noGrp="1"/>
          </p:cNvGraphicFramePr>
          <p:nvPr>
            <p:extLst>
              <p:ext uri="{D42A27DB-BD31-4B8C-83A1-F6EECF244321}">
                <p14:modId xmlns:p14="http://schemas.microsoft.com/office/powerpoint/2010/main" val="4003661943"/>
              </p:ext>
            </p:extLst>
          </p:nvPr>
        </p:nvGraphicFramePr>
        <p:xfrm>
          <a:off x="3433263" y="734957"/>
          <a:ext cx="8717026" cy="7127094"/>
        </p:xfrm>
        <a:graphic>
          <a:graphicData uri="http://schemas.openxmlformats.org/drawingml/2006/table">
            <a:tbl>
              <a:tblPr/>
              <a:tblGrid>
                <a:gridCol w="736651">
                  <a:extLst>
                    <a:ext uri="{9D8B030D-6E8A-4147-A177-3AD203B41FA5}">
                      <a16:colId xmlns:a16="http://schemas.microsoft.com/office/drawing/2014/main" val="2227994901"/>
                    </a:ext>
                  </a:extLst>
                </a:gridCol>
                <a:gridCol w="613875">
                  <a:extLst>
                    <a:ext uri="{9D8B030D-6E8A-4147-A177-3AD203B41FA5}">
                      <a16:colId xmlns:a16="http://schemas.microsoft.com/office/drawing/2014/main" val="3540295528"/>
                    </a:ext>
                  </a:extLst>
                </a:gridCol>
                <a:gridCol w="613875">
                  <a:extLst>
                    <a:ext uri="{9D8B030D-6E8A-4147-A177-3AD203B41FA5}">
                      <a16:colId xmlns:a16="http://schemas.microsoft.com/office/drawing/2014/main" val="707606671"/>
                    </a:ext>
                  </a:extLst>
                </a:gridCol>
                <a:gridCol w="613875">
                  <a:extLst>
                    <a:ext uri="{9D8B030D-6E8A-4147-A177-3AD203B41FA5}">
                      <a16:colId xmlns:a16="http://schemas.microsoft.com/office/drawing/2014/main" val="3282165656"/>
                    </a:ext>
                  </a:extLst>
                </a:gridCol>
                <a:gridCol w="613875">
                  <a:extLst>
                    <a:ext uri="{9D8B030D-6E8A-4147-A177-3AD203B41FA5}">
                      <a16:colId xmlns:a16="http://schemas.microsoft.com/office/drawing/2014/main" val="3786199374"/>
                    </a:ext>
                  </a:extLst>
                </a:gridCol>
                <a:gridCol w="613875">
                  <a:extLst>
                    <a:ext uri="{9D8B030D-6E8A-4147-A177-3AD203B41FA5}">
                      <a16:colId xmlns:a16="http://schemas.microsoft.com/office/drawing/2014/main" val="720304916"/>
                    </a:ext>
                  </a:extLst>
                </a:gridCol>
                <a:gridCol w="613875">
                  <a:extLst>
                    <a:ext uri="{9D8B030D-6E8A-4147-A177-3AD203B41FA5}">
                      <a16:colId xmlns:a16="http://schemas.microsoft.com/office/drawing/2014/main" val="1187957340"/>
                    </a:ext>
                  </a:extLst>
                </a:gridCol>
                <a:gridCol w="613875">
                  <a:extLst>
                    <a:ext uri="{9D8B030D-6E8A-4147-A177-3AD203B41FA5}">
                      <a16:colId xmlns:a16="http://schemas.microsoft.com/office/drawing/2014/main" val="1351404804"/>
                    </a:ext>
                  </a:extLst>
                </a:gridCol>
                <a:gridCol w="613875">
                  <a:extLst>
                    <a:ext uri="{9D8B030D-6E8A-4147-A177-3AD203B41FA5}">
                      <a16:colId xmlns:a16="http://schemas.microsoft.com/office/drawing/2014/main" val="1749414764"/>
                    </a:ext>
                  </a:extLst>
                </a:gridCol>
                <a:gridCol w="613875">
                  <a:extLst>
                    <a:ext uri="{9D8B030D-6E8A-4147-A177-3AD203B41FA5}">
                      <a16:colId xmlns:a16="http://schemas.microsoft.com/office/drawing/2014/main" val="3276621796"/>
                    </a:ext>
                  </a:extLst>
                </a:gridCol>
                <a:gridCol w="613875">
                  <a:extLst>
                    <a:ext uri="{9D8B030D-6E8A-4147-A177-3AD203B41FA5}">
                      <a16:colId xmlns:a16="http://schemas.microsoft.com/office/drawing/2014/main" val="747852973"/>
                    </a:ext>
                  </a:extLst>
                </a:gridCol>
                <a:gridCol w="613875">
                  <a:extLst>
                    <a:ext uri="{9D8B030D-6E8A-4147-A177-3AD203B41FA5}">
                      <a16:colId xmlns:a16="http://schemas.microsoft.com/office/drawing/2014/main" val="1898751273"/>
                    </a:ext>
                  </a:extLst>
                </a:gridCol>
                <a:gridCol w="613875">
                  <a:extLst>
                    <a:ext uri="{9D8B030D-6E8A-4147-A177-3AD203B41FA5}">
                      <a16:colId xmlns:a16="http://schemas.microsoft.com/office/drawing/2014/main" val="1172183148"/>
                    </a:ext>
                  </a:extLst>
                </a:gridCol>
                <a:gridCol w="613875">
                  <a:extLst>
                    <a:ext uri="{9D8B030D-6E8A-4147-A177-3AD203B41FA5}">
                      <a16:colId xmlns:a16="http://schemas.microsoft.com/office/drawing/2014/main" val="1700694668"/>
                    </a:ext>
                  </a:extLst>
                </a:gridCol>
              </a:tblGrid>
              <a:tr h="874772">
                <a:tc>
                  <a:txBody>
                    <a:bodyPr/>
                    <a:lstStyle/>
                    <a:p>
                      <a:pPr algn="ctr" fontAlgn="ctr"/>
                      <a:endParaRPr lang="en-US" sz="1300" b="0" i="0" u="none" strike="noStrike" dirty="0">
                        <a:solidFill>
                          <a:srgbClr val="000000"/>
                        </a:solidFill>
                        <a:effectLst/>
                        <a:latin typeface="Calibri" panose="020F0502020204030204" pitchFamily="34" charset="0"/>
                      </a:endParaRPr>
                    </a:p>
                  </a:txBody>
                  <a:tcPr marL="9208" marR="9208" marT="9208" marB="0" vert="vert27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Steelmaking technology</a:t>
                      </a:r>
                    </a:p>
                  </a:txBody>
                  <a:tcPr marL="9208" marR="9208" marT="9208"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Ironmaking technoloy</a:t>
                      </a:r>
                    </a:p>
                  </a:txBody>
                  <a:tcPr marL="9208" marR="9208" marT="9208"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300" b="0" i="0" u="none" strike="noStrike">
                          <a:solidFill>
                            <a:srgbClr val="000000"/>
                          </a:solidFill>
                          <a:effectLst/>
                          <a:latin typeface="Calibri" panose="020F0502020204030204" pitchFamily="34" charset="0"/>
                        </a:rPr>
                        <a:t>Intermediate plants (coke plant, sinter plant, pellet plant)</a:t>
                      </a:r>
                    </a:p>
                  </a:txBody>
                  <a:tcPr marL="110498" marR="110498" marT="55249" marB="552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8">
                  <a:txBody>
                    <a:bodyPr/>
                    <a:lstStyle/>
                    <a:p>
                      <a:pPr algn="ctr" fontAlgn="ctr"/>
                      <a:r>
                        <a:rPr lang="en-US" sz="1300" b="0" i="0" u="none" strike="noStrike">
                          <a:solidFill>
                            <a:srgbClr val="000000"/>
                          </a:solidFill>
                          <a:effectLst/>
                          <a:latin typeface="Calibri" panose="020F0502020204030204" pitchFamily="34" charset="0"/>
                        </a:rPr>
                        <a:t>Raw materials</a:t>
                      </a:r>
                    </a:p>
                  </a:txBody>
                  <a:tcPr marL="110498" marR="110498" marT="55249" marB="552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457888"/>
                  </a:ext>
                </a:extLst>
              </a:tr>
              <a:tr h="865564">
                <a:tc>
                  <a:txBody>
                    <a:bodyPr/>
                    <a:lstStyle/>
                    <a:p>
                      <a:pPr algn="ctr" fontAlgn="ctr"/>
                      <a:endParaRPr lang="en-US" sz="1300" b="0" i="0" u="none" strike="noStrike" dirty="0">
                        <a:solidFill>
                          <a:srgbClr val="000000"/>
                        </a:solidFill>
                        <a:effectLst/>
                        <a:latin typeface="Calibri" panose="020F0502020204030204" pitchFamily="34" charset="0"/>
                      </a:endParaRPr>
                    </a:p>
                  </a:txBody>
                  <a:tcPr marL="9208" marR="9208" marT="9208" marB="0" vert="vert27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Steel</a:t>
                      </a:r>
                    </a:p>
                  </a:txBody>
                  <a:tcPr marL="9208" marR="9208" marT="9208"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Iron</a:t>
                      </a:r>
                    </a:p>
                  </a:txBody>
                  <a:tcPr marL="9208" marR="9208" marT="9208"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Coke</a:t>
                      </a:r>
                    </a:p>
                  </a:txBody>
                  <a:tcPr marL="9208" marR="9208" marT="9208"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Sinter</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Pellets</a:t>
                      </a:r>
                    </a:p>
                  </a:txBody>
                  <a:tcPr marL="9208" marR="9208" marT="9208"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Scrap</a:t>
                      </a:r>
                    </a:p>
                  </a:txBody>
                  <a:tcPr marL="9208" marR="9208" marT="9208"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Coal</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Natural Gas</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Electricity</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Iron ore</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Limestone</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Hydrogen</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Biomass</a:t>
                      </a:r>
                    </a:p>
                  </a:txBody>
                  <a:tcPr marL="9208" marR="9208" marT="9208"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31966"/>
                  </a:ext>
                </a:extLst>
              </a:tr>
              <a:tr h="414366">
                <a:tc>
                  <a:txBody>
                    <a:bodyPr/>
                    <a:lstStyle/>
                    <a:p>
                      <a:pPr algn="ctr" fontAlgn="ctr"/>
                      <a:r>
                        <a:rPr lang="en-US" sz="1300" b="0" i="0" u="none" strike="noStrike">
                          <a:solidFill>
                            <a:srgbClr val="000000"/>
                          </a:solidFill>
                          <a:effectLst/>
                          <a:latin typeface="Calibri" panose="020F0502020204030204" pitchFamily="34" charset="0"/>
                        </a:rPr>
                        <a:t>Steel</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939106"/>
                  </a:ext>
                </a:extLst>
              </a:tr>
              <a:tr h="414366">
                <a:tc>
                  <a:txBody>
                    <a:bodyPr/>
                    <a:lstStyle/>
                    <a:p>
                      <a:pPr algn="ctr" fontAlgn="ctr"/>
                      <a:r>
                        <a:rPr lang="en-US" sz="1300" b="0" i="0" u="none" strike="noStrike">
                          <a:solidFill>
                            <a:srgbClr val="000000"/>
                          </a:solidFill>
                          <a:effectLst/>
                          <a:latin typeface="Calibri" panose="020F0502020204030204" pitchFamily="34" charset="0"/>
                        </a:rPr>
                        <a:t>Iron</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595365"/>
                  </a:ext>
                </a:extLst>
              </a:tr>
              <a:tr h="414366">
                <a:tc>
                  <a:txBody>
                    <a:bodyPr/>
                    <a:lstStyle/>
                    <a:p>
                      <a:pPr algn="ctr" fontAlgn="ctr"/>
                      <a:r>
                        <a:rPr lang="en-US" sz="1300" b="0" i="0" u="none" strike="noStrike">
                          <a:solidFill>
                            <a:srgbClr val="000000"/>
                          </a:solidFill>
                          <a:effectLst/>
                          <a:latin typeface="Calibri" panose="020F0502020204030204" pitchFamily="34" charset="0"/>
                        </a:rPr>
                        <a:t>Coke</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564554"/>
                  </a:ext>
                </a:extLst>
              </a:tr>
              <a:tr h="414366">
                <a:tc>
                  <a:txBody>
                    <a:bodyPr/>
                    <a:lstStyle/>
                    <a:p>
                      <a:pPr algn="ctr" fontAlgn="ctr"/>
                      <a:r>
                        <a:rPr lang="en-US" sz="1300" b="0" i="0" u="none" strike="noStrike">
                          <a:solidFill>
                            <a:srgbClr val="000000"/>
                          </a:solidFill>
                          <a:effectLst/>
                          <a:latin typeface="Calibri" panose="020F0502020204030204" pitchFamily="34" charset="0"/>
                        </a:rPr>
                        <a:t>Sinter</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575981"/>
                  </a:ext>
                </a:extLst>
              </a:tr>
              <a:tr h="414366">
                <a:tc>
                  <a:txBody>
                    <a:bodyPr/>
                    <a:lstStyle/>
                    <a:p>
                      <a:pPr algn="ctr" fontAlgn="ctr"/>
                      <a:r>
                        <a:rPr lang="en-US" sz="1300" b="0" i="0" u="none" strike="noStrike">
                          <a:solidFill>
                            <a:srgbClr val="000000"/>
                          </a:solidFill>
                          <a:effectLst/>
                          <a:latin typeface="Calibri" panose="020F0502020204030204" pitchFamily="34" charset="0"/>
                        </a:rPr>
                        <a:t>Pellets</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397768"/>
                  </a:ext>
                </a:extLst>
              </a:tr>
              <a:tr h="414366">
                <a:tc>
                  <a:txBody>
                    <a:bodyPr/>
                    <a:lstStyle/>
                    <a:p>
                      <a:pPr algn="ctr" fontAlgn="ctr"/>
                      <a:r>
                        <a:rPr lang="en-US" sz="1300" b="0" i="0" u="none" strike="noStrike">
                          <a:solidFill>
                            <a:srgbClr val="000000"/>
                          </a:solidFill>
                          <a:effectLst/>
                          <a:latin typeface="Calibri" panose="020F0502020204030204" pitchFamily="34" charset="0"/>
                        </a:rPr>
                        <a:t>Scrap</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607630"/>
                  </a:ext>
                </a:extLst>
              </a:tr>
              <a:tr h="414366">
                <a:tc>
                  <a:txBody>
                    <a:bodyPr/>
                    <a:lstStyle/>
                    <a:p>
                      <a:pPr algn="ctr" fontAlgn="ctr"/>
                      <a:r>
                        <a:rPr lang="en-US" sz="1300" b="0" i="0" u="none" strike="noStrike">
                          <a:solidFill>
                            <a:srgbClr val="000000"/>
                          </a:solidFill>
                          <a:effectLst/>
                          <a:latin typeface="Calibri" panose="020F0502020204030204" pitchFamily="34" charset="0"/>
                        </a:rPr>
                        <a:t>Coal</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574971"/>
                  </a:ext>
                </a:extLst>
              </a:tr>
              <a:tr h="414366">
                <a:tc>
                  <a:txBody>
                    <a:bodyPr/>
                    <a:lstStyle/>
                    <a:p>
                      <a:pPr algn="ctr" fontAlgn="ctr"/>
                      <a:r>
                        <a:rPr lang="en-US" sz="1300" b="0" i="0" u="none" strike="noStrike">
                          <a:solidFill>
                            <a:srgbClr val="000000"/>
                          </a:solidFill>
                          <a:effectLst/>
                          <a:latin typeface="Calibri" panose="020F0502020204030204" pitchFamily="34" charset="0"/>
                        </a:rPr>
                        <a:t>Natural Gas</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584941"/>
                  </a:ext>
                </a:extLst>
              </a:tr>
              <a:tr h="414366">
                <a:tc>
                  <a:txBody>
                    <a:bodyPr/>
                    <a:lstStyle/>
                    <a:p>
                      <a:pPr algn="ctr" fontAlgn="ctr"/>
                      <a:r>
                        <a:rPr lang="en-US" sz="1300" b="0" i="0" u="none" strike="noStrike">
                          <a:solidFill>
                            <a:srgbClr val="000000"/>
                          </a:solidFill>
                          <a:effectLst/>
                          <a:latin typeface="Calibri" panose="020F0502020204030204" pitchFamily="34" charset="0"/>
                        </a:rPr>
                        <a:t>Electricity</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540657"/>
                  </a:ext>
                </a:extLst>
              </a:tr>
              <a:tr h="414366">
                <a:tc>
                  <a:txBody>
                    <a:bodyPr/>
                    <a:lstStyle/>
                    <a:p>
                      <a:pPr algn="ctr" fontAlgn="ctr"/>
                      <a:r>
                        <a:rPr lang="en-US" sz="1300" b="0" i="0" u="none" strike="noStrike">
                          <a:solidFill>
                            <a:srgbClr val="000000"/>
                          </a:solidFill>
                          <a:effectLst/>
                          <a:latin typeface="Calibri" panose="020F0502020204030204" pitchFamily="34" charset="0"/>
                        </a:rPr>
                        <a:t>Iron ore</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342507"/>
                  </a:ext>
                </a:extLst>
              </a:tr>
              <a:tr h="414366">
                <a:tc>
                  <a:txBody>
                    <a:bodyPr/>
                    <a:lstStyle/>
                    <a:p>
                      <a:pPr algn="ctr" fontAlgn="ctr"/>
                      <a:r>
                        <a:rPr lang="en-US" sz="1300" b="0" i="0" u="none" strike="noStrike">
                          <a:solidFill>
                            <a:srgbClr val="000000"/>
                          </a:solidFill>
                          <a:effectLst/>
                          <a:latin typeface="Calibri" panose="020F0502020204030204" pitchFamily="34" charset="0"/>
                        </a:rPr>
                        <a:t>Limestone</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736609"/>
                  </a:ext>
                </a:extLst>
              </a:tr>
              <a:tr h="414366">
                <a:tc>
                  <a:txBody>
                    <a:bodyPr/>
                    <a:lstStyle/>
                    <a:p>
                      <a:pPr algn="ctr" fontAlgn="ctr"/>
                      <a:r>
                        <a:rPr lang="en-US" sz="1300" b="0" i="0" u="none" strike="noStrike">
                          <a:solidFill>
                            <a:srgbClr val="000000"/>
                          </a:solidFill>
                          <a:effectLst/>
                          <a:latin typeface="Calibri" panose="020F0502020204030204" pitchFamily="34" charset="0"/>
                        </a:rPr>
                        <a:t>Hydrogen</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425120"/>
                  </a:ext>
                </a:extLst>
              </a:tr>
              <a:tr h="414366">
                <a:tc>
                  <a:txBody>
                    <a:bodyPr/>
                    <a:lstStyle/>
                    <a:p>
                      <a:pPr algn="ctr" fontAlgn="ctr"/>
                      <a:r>
                        <a:rPr lang="en-US" sz="1300" b="0" i="0" u="none" strike="noStrike">
                          <a:solidFill>
                            <a:srgbClr val="000000"/>
                          </a:solidFill>
                          <a:effectLst/>
                          <a:latin typeface="Calibri" panose="020F0502020204030204" pitchFamily="34" charset="0"/>
                        </a:rPr>
                        <a:t>Biomass</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404186"/>
                  </a:ext>
                </a:extLst>
              </a:tr>
            </a:tbl>
          </a:graphicData>
        </a:graphic>
      </p:graphicFrame>
    </p:spTree>
    <p:extLst>
      <p:ext uri="{BB962C8B-B14F-4D97-AF65-F5344CB8AC3E}">
        <p14:creationId xmlns:p14="http://schemas.microsoft.com/office/powerpoint/2010/main" val="14863617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80D3E-A84B-43BF-885C-AA71F0A767A0}"/>
              </a:ext>
            </a:extLst>
          </p:cNvPr>
          <p:cNvSpPr>
            <a:spLocks noGrp="1"/>
          </p:cNvSpPr>
          <p:nvPr>
            <p:ph type="title"/>
          </p:nvPr>
        </p:nvSpPr>
        <p:spPr/>
        <p:txBody>
          <a:bodyPr/>
          <a:lstStyle/>
          <a:p>
            <a:r>
              <a:rPr lang="nl-NL" dirty="0" err="1"/>
              <a:t>Integrated</a:t>
            </a:r>
            <a:r>
              <a:rPr lang="nl-NL" dirty="0"/>
              <a:t> Iron </a:t>
            </a:r>
            <a:r>
              <a:rPr lang="nl-NL" dirty="0" err="1"/>
              <a:t>and</a:t>
            </a:r>
            <a:r>
              <a:rPr lang="nl-NL" dirty="0"/>
              <a:t> Steelmaking routes</a:t>
            </a:r>
            <a:endParaRPr lang="en-US" dirty="0"/>
          </a:p>
        </p:txBody>
      </p:sp>
      <p:pic>
        <p:nvPicPr>
          <p:cNvPr id="21" name="Tijdelijke aanduiding voor inhoud 11">
            <a:extLst>
              <a:ext uri="{FF2B5EF4-FFF2-40B4-BE49-F238E27FC236}">
                <a16:creationId xmlns:a16="http://schemas.microsoft.com/office/drawing/2014/main" id="{247CF637-C05C-41A2-9C96-3C1BE41B6E41}"/>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pic>
        <p:nvPicPr>
          <p:cNvPr id="6" name="Afbeelding 5">
            <a:extLst>
              <a:ext uri="{FF2B5EF4-FFF2-40B4-BE49-F238E27FC236}">
                <a16:creationId xmlns:a16="http://schemas.microsoft.com/office/drawing/2014/main" id="{4BDF360C-2EE1-4C5C-B081-4A0A8B0B8802}"/>
              </a:ext>
            </a:extLst>
          </p:cNvPr>
          <p:cNvPicPr>
            <a:picLocks noChangeAspect="1"/>
          </p:cNvPicPr>
          <p:nvPr/>
        </p:nvPicPr>
        <p:blipFill>
          <a:blip r:embed="rId3"/>
          <a:stretch>
            <a:fillRect/>
          </a:stretch>
        </p:blipFill>
        <p:spPr>
          <a:xfrm>
            <a:off x="3358287" y="1301797"/>
            <a:ext cx="10631625" cy="8389662"/>
          </a:xfrm>
          <a:prstGeom prst="rect">
            <a:avLst/>
          </a:prstGeom>
        </p:spPr>
      </p:pic>
      <p:sp>
        <p:nvSpPr>
          <p:cNvPr id="7" name="Tijdelijke aanduiding voor voettekst 6">
            <a:extLst>
              <a:ext uri="{FF2B5EF4-FFF2-40B4-BE49-F238E27FC236}">
                <a16:creationId xmlns:a16="http://schemas.microsoft.com/office/drawing/2014/main" id="{274808F2-200E-42F3-AA9C-5D2990CD7C40}"/>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8" name="Tijdelijke aanduiding voor dianummer 7">
            <a:extLst>
              <a:ext uri="{FF2B5EF4-FFF2-40B4-BE49-F238E27FC236}">
                <a16:creationId xmlns:a16="http://schemas.microsoft.com/office/drawing/2014/main" id="{43AA2572-D133-40CF-A6E3-D1401E4A333C}"/>
              </a:ext>
            </a:extLst>
          </p:cNvPr>
          <p:cNvSpPr>
            <a:spLocks noGrp="1"/>
          </p:cNvSpPr>
          <p:nvPr>
            <p:ph type="sldNum" sz="quarter" idx="10"/>
          </p:nvPr>
        </p:nvSpPr>
        <p:spPr/>
        <p:txBody>
          <a:bodyPr/>
          <a:lstStyle/>
          <a:p>
            <a:fld id="{F9510068-CF9F-1546-A962-438E155E6626}" type="slidenum">
              <a:rPr lang="nl-NL" altLang="nl-NL" smtClean="0"/>
              <a:pPr/>
              <a:t>11</a:t>
            </a:fld>
            <a:endParaRPr lang="nl-NL" altLang="nl-NL" dirty="0"/>
          </a:p>
        </p:txBody>
      </p:sp>
    </p:spTree>
    <p:extLst>
      <p:ext uri="{BB962C8B-B14F-4D97-AF65-F5344CB8AC3E}">
        <p14:creationId xmlns:p14="http://schemas.microsoft.com/office/powerpoint/2010/main" val="229530642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C6556-9805-40EA-886E-260BE87BEEF3}"/>
              </a:ext>
            </a:extLst>
          </p:cNvPr>
          <p:cNvSpPr>
            <a:spLocks noGrp="1"/>
          </p:cNvSpPr>
          <p:nvPr>
            <p:ph type="title"/>
          </p:nvPr>
        </p:nvSpPr>
        <p:spPr/>
        <p:txBody>
          <a:bodyPr/>
          <a:lstStyle/>
          <a:p>
            <a:r>
              <a:rPr lang="nl-NL" dirty="0" err="1"/>
              <a:t>FTT:Steel</a:t>
            </a:r>
            <a:r>
              <a:rPr lang="nl-NL" dirty="0"/>
              <a:t> – 26 </a:t>
            </a:r>
            <a:r>
              <a:rPr lang="nl-NL" dirty="0" err="1"/>
              <a:t>technologies</a:t>
            </a:r>
            <a:endParaRPr lang="en-US" dirty="0"/>
          </a:p>
        </p:txBody>
      </p:sp>
      <p:pic>
        <p:nvPicPr>
          <p:cNvPr id="8" name="Tijdelijke aanduiding voor inhoud 11">
            <a:extLst>
              <a:ext uri="{FF2B5EF4-FFF2-40B4-BE49-F238E27FC236}">
                <a16:creationId xmlns:a16="http://schemas.microsoft.com/office/drawing/2014/main" id="{86CE8A28-E872-4F8C-88ED-7E7FA8FA3AC1}"/>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graphicFrame>
        <p:nvGraphicFramePr>
          <p:cNvPr id="10" name="Tijdelijke aanduiding voor inhoud 9">
            <a:extLst>
              <a:ext uri="{FF2B5EF4-FFF2-40B4-BE49-F238E27FC236}">
                <a16:creationId xmlns:a16="http://schemas.microsoft.com/office/drawing/2014/main" id="{126684C1-A27E-495F-BECE-AA44EAB4B3AB}"/>
              </a:ext>
            </a:extLst>
          </p:cNvPr>
          <p:cNvGraphicFramePr>
            <a:graphicFrameLocks noGrp="1"/>
          </p:cNvGraphicFramePr>
          <p:nvPr>
            <p:ph idx="1"/>
            <p:extLst>
              <p:ext uri="{D42A27DB-BD31-4B8C-83A1-F6EECF244321}">
                <p14:modId xmlns:p14="http://schemas.microsoft.com/office/powerpoint/2010/main" val="418600764"/>
              </p:ext>
            </p:extLst>
          </p:nvPr>
        </p:nvGraphicFramePr>
        <p:xfrm>
          <a:off x="1200150" y="1311413"/>
          <a:ext cx="14889165" cy="7487920"/>
        </p:xfrm>
        <a:graphic>
          <a:graphicData uri="http://schemas.openxmlformats.org/drawingml/2006/table">
            <a:tbl>
              <a:tblPr firstRow="1" bandRow="1">
                <a:tableStyleId>{2D5ABB26-0587-4C30-8999-92F81FD0307C}</a:tableStyleId>
              </a:tblPr>
              <a:tblGrid>
                <a:gridCol w="4498285">
                  <a:extLst>
                    <a:ext uri="{9D8B030D-6E8A-4147-A177-3AD203B41FA5}">
                      <a16:colId xmlns:a16="http://schemas.microsoft.com/office/drawing/2014/main" val="4208510875"/>
                    </a:ext>
                  </a:extLst>
                </a:gridCol>
                <a:gridCol w="702365">
                  <a:extLst>
                    <a:ext uri="{9D8B030D-6E8A-4147-A177-3AD203B41FA5}">
                      <a16:colId xmlns:a16="http://schemas.microsoft.com/office/drawing/2014/main" val="1840840983"/>
                    </a:ext>
                  </a:extLst>
                </a:gridCol>
                <a:gridCol w="4479235">
                  <a:extLst>
                    <a:ext uri="{9D8B030D-6E8A-4147-A177-3AD203B41FA5}">
                      <a16:colId xmlns:a16="http://schemas.microsoft.com/office/drawing/2014/main" val="1860394506"/>
                    </a:ext>
                  </a:extLst>
                </a:gridCol>
                <a:gridCol w="569614">
                  <a:extLst>
                    <a:ext uri="{9D8B030D-6E8A-4147-A177-3AD203B41FA5}">
                      <a16:colId xmlns:a16="http://schemas.microsoft.com/office/drawing/2014/main" val="842595912"/>
                    </a:ext>
                  </a:extLst>
                </a:gridCol>
                <a:gridCol w="1748243">
                  <a:extLst>
                    <a:ext uri="{9D8B030D-6E8A-4147-A177-3AD203B41FA5}">
                      <a16:colId xmlns:a16="http://schemas.microsoft.com/office/drawing/2014/main" val="2356504983"/>
                    </a:ext>
                  </a:extLst>
                </a:gridCol>
                <a:gridCol w="2891423">
                  <a:extLst>
                    <a:ext uri="{9D8B030D-6E8A-4147-A177-3AD203B41FA5}">
                      <a16:colId xmlns:a16="http://schemas.microsoft.com/office/drawing/2014/main" val="1734193811"/>
                    </a:ext>
                  </a:extLst>
                </a:gridCol>
              </a:tblGrid>
              <a:tr h="171284">
                <a:tc>
                  <a:txBody>
                    <a:bodyPr/>
                    <a:lstStyle/>
                    <a:p>
                      <a:pPr algn="ctr"/>
                      <a:r>
                        <a:rPr lang="nl-NL" sz="2200" b="1" dirty="0"/>
                        <a:t>Ironmaking</a:t>
                      </a: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r>
                        <a:rPr lang="nl-NL" sz="2200" b="1" dirty="0"/>
                        <a:t>Steelmaking</a:t>
                      </a: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r>
                        <a:rPr lang="nl-NL" sz="2200" b="1" dirty="0" err="1"/>
                        <a:t>Integrated</a:t>
                      </a:r>
                      <a:r>
                        <a:rPr lang="nl-NL" sz="2200" b="1" dirty="0"/>
                        <a:t> route</a:t>
                      </a: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r>
                        <a:rPr lang="nl-NL" sz="2200" b="1" dirty="0" err="1"/>
                        <a:t>Variations</a:t>
                      </a:r>
                      <a:endParaRPr lang="en-US" sz="2200" b="1" dirty="0"/>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378316"/>
                  </a:ext>
                </a:extLst>
              </a:tr>
              <a:tr h="370840">
                <a:tc>
                  <a:txBody>
                    <a:bodyPr/>
                    <a:lstStyle/>
                    <a:p>
                      <a:pPr algn="ctr"/>
                      <a:r>
                        <a:rPr lang="nl-NL" sz="1800" dirty="0" err="1"/>
                        <a:t>Conventional</a:t>
                      </a:r>
                      <a:r>
                        <a:rPr lang="nl-NL" sz="1800" dirty="0"/>
                        <a:t> Blast </a:t>
                      </a:r>
                      <a:r>
                        <a:rPr lang="nl-NL" sz="1800" dirty="0" err="1"/>
                        <a:t>Furnace</a:t>
                      </a:r>
                      <a:endParaRPr lang="en-US" sz="1800" dirty="0"/>
                    </a:p>
                  </a:txBody>
                  <a:tcPr anchor="ctr">
                    <a:lnT w="38100" cap="flat" cmpd="sng" algn="ctr">
                      <a:solidFill>
                        <a:schemeClr val="tx1"/>
                      </a:solidFill>
                      <a:prstDash val="solid"/>
                      <a:round/>
                      <a:headEnd type="none" w="med" len="med"/>
                      <a:tailEnd type="none" w="med" len="med"/>
                    </a:lnT>
                  </a:tcPr>
                </a:tc>
                <a:tc>
                  <a:txBody>
                    <a:bodyPr/>
                    <a:lstStyle/>
                    <a:p>
                      <a:pPr algn="ctr"/>
                      <a:r>
                        <a:rPr lang="nl-NL" sz="1800" b="1" dirty="0"/>
                        <a:t>+</a:t>
                      </a:r>
                      <a:endParaRPr lang="en-US" sz="1800" b="1" dirty="0"/>
                    </a:p>
                  </a:txBody>
                  <a:tcPr anchor="ctr">
                    <a:lnT w="38100" cap="flat" cmpd="sng" algn="ctr">
                      <a:solidFill>
                        <a:schemeClr val="tx1"/>
                      </a:solidFill>
                      <a:prstDash val="solid"/>
                      <a:round/>
                      <a:headEnd type="none" w="med" len="med"/>
                      <a:tailEnd type="none" w="med" len="med"/>
                    </a:lnT>
                  </a:tcPr>
                </a:tc>
                <a:tc>
                  <a:txBody>
                    <a:bodyPr/>
                    <a:lstStyle/>
                    <a:p>
                      <a:pPr algn="ctr"/>
                      <a:r>
                        <a:rPr lang="nl-NL" sz="1800" dirty="0"/>
                        <a:t>Open </a:t>
                      </a:r>
                      <a:r>
                        <a:rPr lang="nl-NL" sz="1800" dirty="0" err="1"/>
                        <a:t>Hearth</a:t>
                      </a:r>
                      <a:r>
                        <a:rPr lang="nl-NL" sz="1800" dirty="0"/>
                        <a:t> </a:t>
                      </a:r>
                      <a:r>
                        <a:rPr lang="nl-NL" sz="1800" dirty="0" err="1"/>
                        <a:t>Furnace</a:t>
                      </a:r>
                      <a:endParaRPr lang="en-US" sz="1800" dirty="0"/>
                    </a:p>
                  </a:txBody>
                  <a:tcPr anchor="ctr">
                    <a:lnT w="38100" cap="flat" cmpd="sng" algn="ctr">
                      <a:solidFill>
                        <a:schemeClr val="tx1"/>
                      </a:solidFill>
                      <a:prstDash val="solid"/>
                      <a:round/>
                      <a:headEnd type="none" w="med" len="med"/>
                      <a:tailEnd type="none" w="med" len="med"/>
                    </a:lnT>
                  </a:tcPr>
                </a:tc>
                <a:tc>
                  <a:txBody>
                    <a:bodyPr/>
                    <a:lstStyle/>
                    <a:p>
                      <a:pPr algn="ctr"/>
                      <a:r>
                        <a:rPr lang="nl-NL" sz="1800" b="1" dirty="0"/>
                        <a:t>=</a:t>
                      </a:r>
                      <a:endParaRPr lang="en-US" sz="1800" b="1" dirty="0"/>
                    </a:p>
                  </a:txBody>
                  <a:tcPr anchor="ctr">
                    <a:lnT w="38100" cap="flat" cmpd="sng" algn="ctr">
                      <a:solidFill>
                        <a:schemeClr val="tx1"/>
                      </a:solidFill>
                      <a:prstDash val="solid"/>
                      <a:round/>
                      <a:headEnd type="none" w="med" len="med"/>
                      <a:tailEnd type="none" w="med" len="med"/>
                    </a:lnT>
                  </a:tcPr>
                </a:tc>
                <a:tc>
                  <a:txBody>
                    <a:bodyPr/>
                    <a:lstStyle/>
                    <a:p>
                      <a:pPr algn="ctr"/>
                      <a:r>
                        <a:rPr lang="nl-NL" sz="1800" dirty="0" err="1"/>
                        <a:t>Conv</a:t>
                      </a:r>
                      <a:r>
                        <a:rPr lang="nl-NL" sz="1800" dirty="0"/>
                        <a:t>. BF – OHF </a:t>
                      </a:r>
                      <a:endParaRPr lang="en-US" sz="1800" dirty="0"/>
                    </a:p>
                  </a:txBody>
                  <a:tcPr anchor="ctr">
                    <a:lnT w="38100" cap="flat" cmpd="sng" algn="ctr">
                      <a:solidFill>
                        <a:schemeClr val="tx1"/>
                      </a:solidFill>
                      <a:prstDash val="solid"/>
                      <a:round/>
                      <a:headEnd type="none" w="med" len="med"/>
                      <a:tailEnd type="none" w="med" len="med"/>
                    </a:lnT>
                  </a:tcPr>
                </a:tc>
                <a:tc>
                  <a:txBody>
                    <a:bodyPr/>
                    <a:lstStyle/>
                    <a:p>
                      <a:pPr algn="l"/>
                      <a:r>
                        <a:rPr lang="nl-NL" sz="1400" dirty="0" err="1"/>
                        <a:t>Only</a:t>
                      </a:r>
                      <a:r>
                        <a:rPr lang="nl-NL" sz="1400" dirty="0"/>
                        <a:t> </a:t>
                      </a:r>
                      <a:r>
                        <a:rPr lang="nl-NL" sz="1400" dirty="0" err="1"/>
                        <a:t>fossil</a:t>
                      </a:r>
                      <a:endParaRPr lang="en-US" sz="1400" dirty="0"/>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69770984"/>
                  </a:ext>
                </a:extLst>
              </a:tr>
              <a:tr h="370840">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err="1"/>
                        <a:t>Conventional</a:t>
                      </a:r>
                      <a:r>
                        <a:rPr lang="nl-NL" sz="1800" dirty="0"/>
                        <a:t> Blast </a:t>
                      </a:r>
                      <a:r>
                        <a:rPr lang="nl-NL" sz="1800" dirty="0" err="1"/>
                        <a:t>Furnace</a:t>
                      </a:r>
                      <a:endParaRPr lang="en-US" sz="1800" dirty="0"/>
                    </a:p>
                    <a:p>
                      <a:pPr algn="ct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a:t>Basic </a:t>
                      </a:r>
                      <a:r>
                        <a:rPr lang="nl-NL" sz="1800" dirty="0" err="1"/>
                        <a:t>Oxygen</a:t>
                      </a:r>
                      <a:r>
                        <a:rPr lang="nl-NL" sz="1800" dirty="0"/>
                        <a:t> </a:t>
                      </a:r>
                      <a:r>
                        <a:rPr lang="nl-NL" sz="1800" dirty="0" err="1"/>
                        <a:t>Furnace</a:t>
                      </a: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err="1"/>
                        <a:t>Conv</a:t>
                      </a:r>
                      <a:r>
                        <a:rPr lang="nl-NL" sz="1800" dirty="0"/>
                        <a:t>. BF – BOF</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Carbon </a:t>
                      </a:r>
                      <a:r>
                        <a:rPr lang="nl-NL" sz="1400" dirty="0" err="1"/>
                        <a:t>Capture</a:t>
                      </a:r>
                      <a:r>
                        <a:rPr lang="nl-NL" sz="1400" dirty="0"/>
                        <a:t> </a:t>
                      </a:r>
                      <a:r>
                        <a:rPr lang="nl-NL" sz="1400" dirty="0" err="1"/>
                        <a:t>and</a:t>
                      </a:r>
                      <a:r>
                        <a:rPr lang="nl-NL" sz="1400" dirty="0"/>
                        <a:t> Storage (CCS)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3022895345"/>
                  </a:ext>
                </a:extLst>
              </a:tr>
              <a:tr h="370840">
                <a:tc>
                  <a:txBody>
                    <a:bodyPr/>
                    <a:lstStyle/>
                    <a:p>
                      <a:pPr algn="ctr"/>
                      <a:r>
                        <a:rPr lang="nl-NL" sz="1800" dirty="0"/>
                        <a:t>Blast </a:t>
                      </a:r>
                      <a:r>
                        <a:rPr lang="nl-NL" sz="1800" dirty="0" err="1"/>
                        <a:t>Furnace</a:t>
                      </a:r>
                      <a:r>
                        <a:rPr lang="nl-NL" sz="1800" dirty="0"/>
                        <a:t> Top Gas Recovery</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Basic </a:t>
                      </a:r>
                      <a:r>
                        <a:rPr lang="nl-NL" sz="1800" dirty="0" err="1"/>
                        <a:t>Oxygen</a:t>
                      </a:r>
                      <a:r>
                        <a:rPr lang="nl-NL" sz="1800" dirty="0"/>
                        <a:t> </a:t>
                      </a:r>
                      <a:r>
                        <a:rPr lang="nl-NL" sz="1800" dirty="0" err="1"/>
                        <a:t>Furnace</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BF TGR – BOF </a:t>
                      </a:r>
                      <a:endParaRPr lang="en-US" sz="1800" dirty="0"/>
                    </a:p>
                  </a:txBody>
                  <a:tcPr anchor="ctr"/>
                </a:tc>
                <a:tc>
                  <a:txBody>
                    <a:bodyPr/>
                    <a:lstStyle/>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935038145"/>
                  </a:ext>
                </a:extLst>
              </a:tr>
              <a:tr h="370840">
                <a:tc>
                  <a:txBody>
                    <a:bodyPr/>
                    <a:lstStyle/>
                    <a:p>
                      <a:pPr algn="ctr"/>
                      <a:r>
                        <a:rPr lang="nl-NL" sz="1800" dirty="0"/>
                        <a:t>Gas-</a:t>
                      </a:r>
                      <a:r>
                        <a:rPr lang="nl-NL" sz="1800" dirty="0" err="1"/>
                        <a:t>based</a:t>
                      </a:r>
                      <a:r>
                        <a:rPr lang="nl-NL" sz="1800" dirty="0"/>
                        <a:t> Direct </a:t>
                      </a:r>
                      <a:r>
                        <a:rPr lang="nl-NL" sz="1800" dirty="0" err="1"/>
                        <a:t>Reduction</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Electric </a:t>
                      </a:r>
                      <a:r>
                        <a:rPr lang="nl-NL" sz="1800" dirty="0" err="1"/>
                        <a:t>Arc</a:t>
                      </a:r>
                      <a:r>
                        <a:rPr lang="nl-NL" sz="1800" dirty="0"/>
                        <a:t> </a:t>
                      </a:r>
                      <a:r>
                        <a:rPr lang="nl-NL" sz="1800" dirty="0" err="1"/>
                        <a:t>Furnace</a:t>
                      </a:r>
                      <a:endParaRPr lang="en-US" sz="1800" dirty="0"/>
                    </a:p>
                    <a:p>
                      <a:pPr algn="ct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a:t>DRI-gas – EAF </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897972408"/>
                  </a:ext>
                </a:extLst>
              </a:tr>
              <a:tr h="370840">
                <a:tc>
                  <a:txBody>
                    <a:bodyPr/>
                    <a:lstStyle/>
                    <a:p>
                      <a:pPr algn="ctr"/>
                      <a:r>
                        <a:rPr lang="nl-NL" sz="1800" dirty="0" err="1"/>
                        <a:t>Coal-based</a:t>
                      </a:r>
                      <a:r>
                        <a:rPr lang="nl-NL" sz="1800" dirty="0"/>
                        <a:t> Direct </a:t>
                      </a:r>
                      <a:r>
                        <a:rPr lang="nl-NL" sz="1800" dirty="0" err="1"/>
                        <a:t>Reduction</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Electric </a:t>
                      </a:r>
                      <a:r>
                        <a:rPr lang="nl-NL" sz="1800" dirty="0" err="1"/>
                        <a:t>Arc</a:t>
                      </a:r>
                      <a:r>
                        <a:rPr lang="nl-NL" sz="1800" dirty="0"/>
                        <a:t> </a:t>
                      </a:r>
                      <a:r>
                        <a:rPr lang="nl-NL" sz="1800" dirty="0" err="1"/>
                        <a:t>Furnace</a:t>
                      </a:r>
                      <a:endParaRPr lang="en-US" sz="1800" dirty="0"/>
                    </a:p>
                    <a:p>
                      <a:pPr algn="ct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a:t>DRI-</a:t>
                      </a:r>
                      <a:r>
                        <a:rPr lang="nl-NL" sz="1800" dirty="0" err="1"/>
                        <a:t>coal</a:t>
                      </a:r>
                      <a:r>
                        <a:rPr lang="nl-NL" sz="1800" dirty="0"/>
                        <a:t> – EAF </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1609271811"/>
                  </a:ext>
                </a:extLst>
              </a:tr>
              <a:tr h="370840">
                <a:tc>
                  <a:txBody>
                    <a:bodyPr/>
                    <a:lstStyle/>
                    <a:p>
                      <a:pPr algn="ctr"/>
                      <a:r>
                        <a:rPr lang="nl-NL" sz="1800" dirty="0"/>
                        <a:t>Smelt </a:t>
                      </a:r>
                      <a:r>
                        <a:rPr lang="nl-NL" sz="1800" dirty="0" err="1"/>
                        <a:t>Reduction</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Basic </a:t>
                      </a:r>
                      <a:r>
                        <a:rPr lang="nl-NL" sz="1800" dirty="0" err="1"/>
                        <a:t>Oxygen</a:t>
                      </a:r>
                      <a:r>
                        <a:rPr lang="nl-NL" sz="1800" dirty="0"/>
                        <a:t> </a:t>
                      </a:r>
                      <a:r>
                        <a:rPr lang="nl-NL" sz="1800" dirty="0" err="1"/>
                        <a:t>Furnace</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SRI – BOF </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2570267497"/>
                  </a:ext>
                </a:extLst>
              </a:tr>
              <a:tr h="370840">
                <a:tc>
                  <a:txBody>
                    <a:bodyPr/>
                    <a:lstStyle/>
                    <a:p>
                      <a:pPr algn="ctr"/>
                      <a:r>
                        <a:rPr lang="nl-NL" sz="1800" dirty="0"/>
                        <a:t>Advanced Smelt </a:t>
                      </a:r>
                      <a:r>
                        <a:rPr lang="nl-NL" sz="1800" dirty="0" err="1"/>
                        <a:t>Reduction</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Basic </a:t>
                      </a:r>
                      <a:r>
                        <a:rPr lang="nl-NL" sz="1800" dirty="0" err="1"/>
                        <a:t>Oxygen</a:t>
                      </a:r>
                      <a:r>
                        <a:rPr lang="nl-NL" sz="1800" dirty="0"/>
                        <a:t> </a:t>
                      </a:r>
                      <a:r>
                        <a:rPr lang="nl-NL" sz="1800" dirty="0" err="1"/>
                        <a:t>Furnace</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SRI+ - BOF </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401359909"/>
                  </a:ext>
                </a:extLst>
              </a:tr>
              <a:tr h="370840">
                <a:tc>
                  <a:txBody>
                    <a:bodyPr/>
                    <a:lstStyle/>
                    <a:p>
                      <a:pPr algn="ctr"/>
                      <a:r>
                        <a:rPr lang="nl-NL" sz="1800" dirty="0" err="1"/>
                        <a:t>Hydrogen</a:t>
                      </a:r>
                      <a:r>
                        <a:rPr lang="nl-NL" sz="1800" dirty="0"/>
                        <a:t> Flash Smelt</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Electric </a:t>
                      </a:r>
                      <a:r>
                        <a:rPr lang="nl-NL" sz="1800" dirty="0" err="1"/>
                        <a:t>Arc</a:t>
                      </a:r>
                      <a:r>
                        <a:rPr lang="nl-NL" sz="1800" dirty="0"/>
                        <a:t> </a:t>
                      </a:r>
                      <a:r>
                        <a:rPr lang="nl-NL" sz="1800" dirty="0" err="1"/>
                        <a:t>Furnace</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HFS – EAF </a:t>
                      </a:r>
                      <a:endParaRPr lang="en-US" sz="1800" dirty="0"/>
                    </a:p>
                  </a:txBody>
                  <a:tcPr anchor="ctr"/>
                </a:tc>
                <a:tc>
                  <a:txBody>
                    <a:bodyPr/>
                    <a:lstStyle/>
                    <a:p>
                      <a:pPr algn="l"/>
                      <a:r>
                        <a:rPr lang="nl-NL" sz="1400" dirty="0"/>
                        <a:t>No </a:t>
                      </a:r>
                      <a:r>
                        <a:rPr lang="nl-NL" sz="1400" dirty="0" err="1"/>
                        <a:t>variations</a:t>
                      </a:r>
                      <a:endParaRPr lang="en-US" sz="1400" dirty="0"/>
                    </a:p>
                  </a:txBody>
                  <a:tcPr anchor="ctr"/>
                </a:tc>
                <a:extLst>
                  <a:ext uri="{0D108BD9-81ED-4DB2-BD59-A6C34878D82A}">
                    <a16:rowId xmlns:a16="http://schemas.microsoft.com/office/drawing/2014/main" val="1267271626"/>
                  </a:ext>
                </a:extLst>
              </a:tr>
              <a:tr h="370840">
                <a:tc>
                  <a:txBody>
                    <a:bodyPr/>
                    <a:lstStyle/>
                    <a:p>
                      <a:pPr algn="ctr"/>
                      <a:r>
                        <a:rPr lang="nl-NL" sz="1800" dirty="0"/>
                        <a:t>-</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err="1"/>
                        <a:t>Molten</a:t>
                      </a:r>
                      <a:r>
                        <a:rPr lang="nl-NL" sz="1800" dirty="0"/>
                        <a:t> Oxide </a:t>
                      </a:r>
                      <a:r>
                        <a:rPr lang="nl-NL" sz="1800" dirty="0" err="1"/>
                        <a:t>Electrolysis</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MOE</a:t>
                      </a:r>
                      <a:endParaRPr lang="en-US" sz="1800" dirty="0"/>
                    </a:p>
                  </a:txBody>
                  <a:tcPr anchor="ctr"/>
                </a:tc>
                <a:tc>
                  <a:txBody>
                    <a:bodyPr/>
                    <a:lstStyle/>
                    <a:p>
                      <a:pPr algn="l"/>
                      <a:r>
                        <a:rPr lang="nl-NL" sz="1400" dirty="0"/>
                        <a:t>No </a:t>
                      </a:r>
                      <a:r>
                        <a:rPr lang="nl-NL" sz="1400" dirty="0" err="1"/>
                        <a:t>variations</a:t>
                      </a:r>
                      <a:endParaRPr lang="en-US" sz="1400" dirty="0"/>
                    </a:p>
                  </a:txBody>
                  <a:tcPr anchor="ctr"/>
                </a:tc>
                <a:extLst>
                  <a:ext uri="{0D108BD9-81ED-4DB2-BD59-A6C34878D82A}">
                    <a16:rowId xmlns:a16="http://schemas.microsoft.com/office/drawing/2014/main" val="2788123479"/>
                  </a:ext>
                </a:extLst>
              </a:tr>
              <a:tr h="370840">
                <a:tc>
                  <a:txBody>
                    <a:bodyPr/>
                    <a:lstStyle/>
                    <a:p>
                      <a:pPr algn="ctr"/>
                      <a:r>
                        <a:rPr lang="nl-NL" sz="1800" dirty="0"/>
                        <a:t>-</a:t>
                      </a: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a:t>Electric </a:t>
                      </a:r>
                      <a:r>
                        <a:rPr lang="nl-NL" sz="1800" dirty="0" err="1"/>
                        <a:t>Arc</a:t>
                      </a:r>
                      <a:r>
                        <a:rPr lang="nl-NL" sz="1800" dirty="0"/>
                        <a:t> </a:t>
                      </a:r>
                      <a:r>
                        <a:rPr lang="nl-NL" sz="1800" dirty="0" err="1"/>
                        <a:t>Furnace</a:t>
                      </a: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err="1"/>
                        <a:t>Scrap</a:t>
                      </a:r>
                      <a:r>
                        <a:rPr lang="nl-NL" sz="1800" dirty="0"/>
                        <a:t> – EAF </a:t>
                      </a:r>
                      <a:endParaRPr lang="en-US" sz="1800" dirty="0"/>
                    </a:p>
                  </a:txBody>
                  <a:tcPr anchor="ctr"/>
                </a:tc>
                <a:tc>
                  <a:txBody>
                    <a:bodyPr/>
                    <a:lstStyle/>
                    <a:p>
                      <a:pPr algn="l"/>
                      <a:r>
                        <a:rPr lang="nl-NL" sz="1400" dirty="0"/>
                        <a:t>No </a:t>
                      </a:r>
                      <a:r>
                        <a:rPr lang="nl-NL" sz="1400" dirty="0" err="1"/>
                        <a:t>variations</a:t>
                      </a:r>
                      <a:endParaRPr lang="en-US" sz="1400" dirty="0"/>
                    </a:p>
                  </a:txBody>
                  <a:tcPr anchor="ctr"/>
                </a:tc>
                <a:extLst>
                  <a:ext uri="{0D108BD9-81ED-4DB2-BD59-A6C34878D82A}">
                    <a16:rowId xmlns:a16="http://schemas.microsoft.com/office/drawing/2014/main" val="1073666848"/>
                  </a:ext>
                </a:extLst>
              </a:tr>
            </a:tbl>
          </a:graphicData>
        </a:graphic>
      </p:graphicFrame>
      <p:sp>
        <p:nvSpPr>
          <p:cNvPr id="3" name="Tijdelijke aanduiding voor voettekst 2">
            <a:extLst>
              <a:ext uri="{FF2B5EF4-FFF2-40B4-BE49-F238E27FC236}">
                <a16:creationId xmlns:a16="http://schemas.microsoft.com/office/drawing/2014/main" id="{E1B07481-3AD8-4768-988E-B021B34ED21D}"/>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6" name="Tijdelijke aanduiding voor dianummer 5">
            <a:extLst>
              <a:ext uri="{FF2B5EF4-FFF2-40B4-BE49-F238E27FC236}">
                <a16:creationId xmlns:a16="http://schemas.microsoft.com/office/drawing/2014/main" id="{DB1FC49F-054B-43A3-8BED-3F7F8B98E414}"/>
              </a:ext>
            </a:extLst>
          </p:cNvPr>
          <p:cNvSpPr>
            <a:spLocks noGrp="1"/>
          </p:cNvSpPr>
          <p:nvPr>
            <p:ph type="sldNum" sz="quarter" idx="10"/>
          </p:nvPr>
        </p:nvSpPr>
        <p:spPr/>
        <p:txBody>
          <a:bodyPr/>
          <a:lstStyle/>
          <a:p>
            <a:fld id="{F9510068-CF9F-1546-A962-438E155E6626}" type="slidenum">
              <a:rPr lang="nl-NL" altLang="nl-NL" smtClean="0"/>
              <a:pPr/>
              <a:t>12</a:t>
            </a:fld>
            <a:endParaRPr lang="nl-NL" altLang="nl-NL" dirty="0"/>
          </a:p>
        </p:txBody>
      </p:sp>
    </p:spTree>
    <p:extLst>
      <p:ext uri="{BB962C8B-B14F-4D97-AF65-F5344CB8AC3E}">
        <p14:creationId xmlns:p14="http://schemas.microsoft.com/office/powerpoint/2010/main" val="231891281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Data </a:t>
            </a:r>
            <a:r>
              <a:rPr lang="nl-NL" dirty="0" err="1"/>
              <a:t>acquisition</a:t>
            </a:r>
            <a:r>
              <a:rPr lang="nl-NL" dirty="0"/>
              <a:t> (</a:t>
            </a:r>
            <a:r>
              <a:rPr lang="nl-NL" dirty="0" err="1"/>
              <a:t>work</a:t>
            </a:r>
            <a:r>
              <a:rPr lang="nl-NL" dirty="0"/>
              <a:t>-in-</a:t>
            </a:r>
            <a:r>
              <a:rPr lang="nl-NL" dirty="0" err="1"/>
              <a:t>progress</a:t>
            </a:r>
            <a:r>
              <a:rPr lang="nl-NL" dirty="0"/>
              <a:t>)</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p:txBody>
          <a:bodyPr/>
          <a:lstStyle/>
          <a:p>
            <a:r>
              <a:rPr lang="nl-NL" b="1" i="1" dirty="0" err="1"/>
              <a:t>Historical</a:t>
            </a:r>
            <a:r>
              <a:rPr lang="nl-NL" b="1" i="1" dirty="0"/>
              <a:t> steel </a:t>
            </a:r>
            <a:r>
              <a:rPr lang="nl-NL" b="1" i="1" dirty="0" err="1"/>
              <a:t>production</a:t>
            </a:r>
            <a:r>
              <a:rPr lang="nl-NL" b="1" i="1" dirty="0"/>
              <a:t> </a:t>
            </a:r>
            <a:r>
              <a:rPr lang="nl-NL" dirty="0"/>
              <a:t>is </a:t>
            </a:r>
            <a:r>
              <a:rPr lang="nl-NL" dirty="0" err="1"/>
              <a:t>recorded</a:t>
            </a:r>
            <a:r>
              <a:rPr lang="nl-NL" dirty="0"/>
              <a:t> </a:t>
            </a:r>
            <a:r>
              <a:rPr lang="nl-NL" dirty="0" err="1"/>
              <a:t>by</a:t>
            </a:r>
            <a:r>
              <a:rPr lang="nl-NL" dirty="0"/>
              <a:t> </a:t>
            </a:r>
            <a:r>
              <a:rPr lang="nl-NL" dirty="0" err="1"/>
              <a:t>the</a:t>
            </a:r>
            <a:r>
              <a:rPr lang="nl-NL" dirty="0"/>
              <a:t> World Steel Association (~1970-2017)</a:t>
            </a:r>
          </a:p>
          <a:p>
            <a:pPr lvl="1"/>
            <a:r>
              <a:rPr lang="nl-NL" dirty="0"/>
              <a:t>…but does </a:t>
            </a:r>
            <a:r>
              <a:rPr lang="nl-NL" dirty="0" err="1"/>
              <a:t>not</a:t>
            </a:r>
            <a:r>
              <a:rPr lang="nl-NL" dirty="0"/>
              <a:t> </a:t>
            </a:r>
            <a:r>
              <a:rPr lang="nl-NL" dirty="0" err="1"/>
              <a:t>contain</a:t>
            </a:r>
            <a:r>
              <a:rPr lang="nl-NL" dirty="0"/>
              <a:t> </a:t>
            </a:r>
            <a:r>
              <a:rPr lang="nl-NL" dirty="0" err="1"/>
              <a:t>the</a:t>
            </a:r>
            <a:r>
              <a:rPr lang="nl-NL" dirty="0"/>
              <a:t> </a:t>
            </a:r>
            <a:r>
              <a:rPr lang="nl-NL" dirty="0" err="1"/>
              <a:t>resolution</a:t>
            </a:r>
            <a:r>
              <a:rPr lang="nl-NL" dirty="0"/>
              <a:t> </a:t>
            </a:r>
            <a:r>
              <a:rPr lang="nl-NL" dirty="0" err="1"/>
              <a:t>needed</a:t>
            </a:r>
            <a:r>
              <a:rPr lang="nl-NL" dirty="0"/>
              <a:t> </a:t>
            </a:r>
            <a:r>
              <a:rPr lang="nl-NL" dirty="0" err="1"/>
              <a:t>for</a:t>
            </a:r>
            <a:r>
              <a:rPr lang="nl-NL" dirty="0"/>
              <a:t> </a:t>
            </a:r>
            <a:r>
              <a:rPr lang="nl-NL" dirty="0" err="1"/>
              <a:t>this</a:t>
            </a:r>
            <a:r>
              <a:rPr lang="nl-NL" dirty="0"/>
              <a:t> </a:t>
            </a:r>
            <a:r>
              <a:rPr lang="nl-NL" dirty="0" err="1"/>
              <a:t>study</a:t>
            </a:r>
            <a:endParaRPr lang="en-US" dirty="0"/>
          </a:p>
          <a:p>
            <a:r>
              <a:rPr lang="nl-NL" b="1" i="1" dirty="0"/>
              <a:t>H</a:t>
            </a:r>
            <a:r>
              <a:rPr lang="en-US" b="1" i="1" dirty="0" err="1"/>
              <a:t>istorical</a:t>
            </a:r>
            <a:r>
              <a:rPr lang="en-US" b="1" i="1" dirty="0"/>
              <a:t> emissions </a:t>
            </a:r>
            <a:r>
              <a:rPr lang="en-US" dirty="0"/>
              <a:t>from the iron and steel industry are recorded by the Joint Research Centre of the European Commission (EC-JRC) (1970-2012)</a:t>
            </a:r>
          </a:p>
          <a:p>
            <a:pPr lvl="1"/>
            <a:r>
              <a:rPr lang="nl-NL" dirty="0"/>
              <a:t>…</a:t>
            </a:r>
            <a:r>
              <a:rPr lang="en-US" dirty="0"/>
              <a:t>but only total emissions and </a:t>
            </a:r>
            <a:r>
              <a:rPr lang="en-US" b="1" dirty="0">
                <a:solidFill>
                  <a:srgbClr val="FF0000"/>
                </a:solidFill>
              </a:rPr>
              <a:t>not on technology-specific level</a:t>
            </a:r>
          </a:p>
          <a:p>
            <a:r>
              <a:rPr lang="en-US" b="1" i="1" dirty="0"/>
              <a:t>Material use </a:t>
            </a:r>
            <a:r>
              <a:rPr lang="en-US" dirty="0"/>
              <a:t>was gathered from multiple sources and these show great variations</a:t>
            </a:r>
          </a:p>
          <a:p>
            <a:pPr lvl="1"/>
            <a:r>
              <a:rPr lang="nl-NL" dirty="0"/>
              <a:t>In different </a:t>
            </a:r>
            <a:r>
              <a:rPr lang="nl-NL" dirty="0" err="1"/>
              <a:t>regions</a:t>
            </a:r>
            <a:r>
              <a:rPr lang="nl-NL" dirty="0"/>
              <a:t> different </a:t>
            </a:r>
            <a:r>
              <a:rPr lang="nl-NL" dirty="0" err="1"/>
              <a:t>material</a:t>
            </a:r>
            <a:r>
              <a:rPr lang="nl-NL" dirty="0"/>
              <a:t> </a:t>
            </a:r>
            <a:r>
              <a:rPr lang="nl-NL" dirty="0" err="1"/>
              <a:t>qualities</a:t>
            </a:r>
            <a:r>
              <a:rPr lang="nl-NL" dirty="0"/>
              <a:t> are </a:t>
            </a:r>
            <a:r>
              <a:rPr lang="nl-NL" dirty="0" err="1"/>
              <a:t>available</a:t>
            </a:r>
            <a:endParaRPr lang="nl-NL" dirty="0"/>
          </a:p>
          <a:p>
            <a:pPr lvl="2"/>
            <a:r>
              <a:rPr lang="nl-NL" dirty="0"/>
              <a:t>E.g. in Chinese reserves of iron ore </a:t>
            </a:r>
            <a:r>
              <a:rPr lang="nl-NL" dirty="0" err="1"/>
              <a:t>and</a:t>
            </a:r>
            <a:r>
              <a:rPr lang="nl-NL" dirty="0"/>
              <a:t> </a:t>
            </a:r>
            <a:r>
              <a:rPr lang="nl-NL" dirty="0" err="1"/>
              <a:t>coal</a:t>
            </a:r>
            <a:r>
              <a:rPr lang="nl-NL" dirty="0"/>
              <a:t> are </a:t>
            </a:r>
            <a:r>
              <a:rPr lang="nl-NL" dirty="0" err="1"/>
              <a:t>usually</a:t>
            </a:r>
            <a:r>
              <a:rPr lang="nl-NL" dirty="0"/>
              <a:t> of </a:t>
            </a:r>
            <a:r>
              <a:rPr lang="nl-NL" dirty="0" err="1"/>
              <a:t>lower</a:t>
            </a:r>
            <a:r>
              <a:rPr lang="nl-NL" dirty="0"/>
              <a:t> </a:t>
            </a:r>
            <a:r>
              <a:rPr lang="nl-NL" dirty="0" err="1"/>
              <a:t>quality</a:t>
            </a:r>
            <a:r>
              <a:rPr lang="nl-NL" dirty="0"/>
              <a:t> </a:t>
            </a:r>
            <a:r>
              <a:rPr lang="nl-NL" dirty="0" err="1"/>
              <a:t>and</a:t>
            </a:r>
            <a:r>
              <a:rPr lang="nl-NL" dirty="0"/>
              <a:t> </a:t>
            </a:r>
            <a:r>
              <a:rPr lang="nl-NL" dirty="0" err="1"/>
              <a:t>therefore</a:t>
            </a:r>
            <a:r>
              <a:rPr lang="nl-NL" dirty="0"/>
              <a:t> </a:t>
            </a:r>
            <a:r>
              <a:rPr lang="nl-NL" dirty="0" err="1"/>
              <a:t>consume</a:t>
            </a:r>
            <a:r>
              <a:rPr lang="nl-NL" dirty="0"/>
              <a:t> </a:t>
            </a:r>
            <a:r>
              <a:rPr lang="nl-NL" dirty="0" err="1"/>
              <a:t>greater</a:t>
            </a:r>
            <a:r>
              <a:rPr lang="nl-NL" dirty="0"/>
              <a:t> </a:t>
            </a:r>
            <a:r>
              <a:rPr lang="nl-NL" dirty="0" err="1"/>
              <a:t>quantities</a:t>
            </a:r>
            <a:endParaRPr lang="nl-NL" dirty="0"/>
          </a:p>
          <a:p>
            <a:pPr lvl="1"/>
            <a:r>
              <a:rPr lang="nl-NL" dirty="0" err="1"/>
              <a:t>Material</a:t>
            </a:r>
            <a:r>
              <a:rPr lang="nl-NL" dirty="0"/>
              <a:t> </a:t>
            </a:r>
            <a:r>
              <a:rPr lang="nl-NL" dirty="0" err="1"/>
              <a:t>use</a:t>
            </a:r>
            <a:r>
              <a:rPr lang="nl-NL" dirty="0"/>
              <a:t> over time </a:t>
            </a:r>
            <a:r>
              <a:rPr lang="nl-NL" dirty="0" err="1"/>
              <a:t>changed</a:t>
            </a:r>
            <a:r>
              <a:rPr lang="nl-NL" dirty="0"/>
              <a:t>, i.e. efficiency </a:t>
            </a:r>
            <a:r>
              <a:rPr lang="nl-NL" dirty="0" err="1"/>
              <a:t>increased</a:t>
            </a:r>
            <a:endParaRPr lang="nl-NL" dirty="0"/>
          </a:p>
          <a:p>
            <a:pPr lvl="2"/>
            <a:r>
              <a:rPr lang="nl-NL" dirty="0"/>
              <a:t>…but no </a:t>
            </a:r>
            <a:r>
              <a:rPr lang="nl-NL" dirty="0" err="1"/>
              <a:t>good</a:t>
            </a:r>
            <a:r>
              <a:rPr lang="nl-NL" dirty="0"/>
              <a:t> source of </a:t>
            </a:r>
            <a:r>
              <a:rPr lang="nl-NL" dirty="0" err="1"/>
              <a:t>historical</a:t>
            </a:r>
            <a:r>
              <a:rPr lang="nl-NL" dirty="0"/>
              <a:t> </a:t>
            </a:r>
            <a:r>
              <a:rPr lang="nl-NL" dirty="0" err="1"/>
              <a:t>material</a:t>
            </a:r>
            <a:r>
              <a:rPr lang="nl-NL" dirty="0"/>
              <a:t> </a:t>
            </a:r>
            <a:r>
              <a:rPr lang="nl-NL" dirty="0" err="1"/>
              <a:t>use</a:t>
            </a:r>
            <a:r>
              <a:rPr lang="nl-NL" dirty="0"/>
              <a:t> was found</a:t>
            </a:r>
          </a:p>
          <a:p>
            <a:endParaRPr lang="nl-NL" dirty="0"/>
          </a:p>
          <a:p>
            <a:pPr lvl="1"/>
            <a:endParaRPr lang="nl-NL" dirty="0"/>
          </a:p>
          <a:p>
            <a:endParaRPr 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5" name="Tijdelijke aanduiding voor voettekst 4">
            <a:extLst>
              <a:ext uri="{FF2B5EF4-FFF2-40B4-BE49-F238E27FC236}">
                <a16:creationId xmlns:a16="http://schemas.microsoft.com/office/drawing/2014/main" id="{4F57A1F8-0146-494D-BDD8-4E82BD9DAA3F}"/>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7" name="Tijdelijke aanduiding voor dianummer 6">
            <a:extLst>
              <a:ext uri="{FF2B5EF4-FFF2-40B4-BE49-F238E27FC236}">
                <a16:creationId xmlns:a16="http://schemas.microsoft.com/office/drawing/2014/main" id="{B146214E-4A42-44F3-8B02-A0B99AAED0DA}"/>
              </a:ext>
            </a:extLst>
          </p:cNvPr>
          <p:cNvSpPr>
            <a:spLocks noGrp="1"/>
          </p:cNvSpPr>
          <p:nvPr>
            <p:ph type="sldNum" sz="quarter" idx="10"/>
          </p:nvPr>
        </p:nvSpPr>
        <p:spPr/>
        <p:txBody>
          <a:bodyPr/>
          <a:lstStyle/>
          <a:p>
            <a:fld id="{F9510068-CF9F-1546-A962-438E155E6626}" type="slidenum">
              <a:rPr lang="nl-NL" altLang="nl-NL" smtClean="0"/>
              <a:pPr/>
              <a:t>13</a:t>
            </a:fld>
            <a:endParaRPr lang="nl-NL" altLang="nl-NL" dirty="0"/>
          </a:p>
        </p:txBody>
      </p:sp>
    </p:spTree>
    <p:extLst>
      <p:ext uri="{BB962C8B-B14F-4D97-AF65-F5344CB8AC3E}">
        <p14:creationId xmlns:p14="http://schemas.microsoft.com/office/powerpoint/2010/main" val="352269011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Data </a:t>
            </a:r>
            <a:r>
              <a:rPr lang="nl-NL" dirty="0" err="1"/>
              <a:t>acquisition</a:t>
            </a:r>
            <a:r>
              <a:rPr lang="nl-NL" dirty="0"/>
              <a:t> (</a:t>
            </a:r>
            <a:r>
              <a:rPr lang="nl-NL" dirty="0" err="1"/>
              <a:t>work</a:t>
            </a:r>
            <a:r>
              <a:rPr lang="nl-NL" dirty="0"/>
              <a:t>-in-</a:t>
            </a:r>
            <a:r>
              <a:rPr lang="nl-NL" dirty="0" err="1"/>
              <a:t>progress</a:t>
            </a:r>
            <a:r>
              <a:rPr lang="nl-NL" dirty="0"/>
              <a:t>)</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p:txBody>
          <a:bodyPr/>
          <a:lstStyle/>
          <a:p>
            <a:r>
              <a:rPr lang="nl-NL" b="1" i="1" dirty="0"/>
              <a:t>Technology </a:t>
            </a:r>
            <a:r>
              <a:rPr lang="nl-NL" b="1" i="1" dirty="0" err="1"/>
              <a:t>specific</a:t>
            </a:r>
            <a:r>
              <a:rPr lang="nl-NL" b="1" i="1" dirty="0"/>
              <a:t> </a:t>
            </a:r>
            <a:r>
              <a:rPr lang="nl-NL" b="1" i="1" dirty="0" err="1"/>
              <a:t>cost</a:t>
            </a:r>
            <a:r>
              <a:rPr lang="nl-NL" b="1" i="1" dirty="0"/>
              <a:t> </a:t>
            </a:r>
            <a:r>
              <a:rPr lang="nl-NL" dirty="0" err="1"/>
              <a:t>aspects</a:t>
            </a:r>
            <a:r>
              <a:rPr lang="nl-NL" dirty="0"/>
              <a:t> </a:t>
            </a:r>
            <a:r>
              <a:rPr lang="nl-NL" dirty="0" err="1"/>
              <a:t>varied</a:t>
            </a:r>
            <a:r>
              <a:rPr lang="nl-NL" dirty="0"/>
              <a:t> </a:t>
            </a:r>
            <a:r>
              <a:rPr lang="nl-NL" dirty="0" err="1"/>
              <a:t>accross</a:t>
            </a:r>
            <a:r>
              <a:rPr lang="nl-NL" dirty="0"/>
              <a:t> sources</a:t>
            </a:r>
          </a:p>
          <a:p>
            <a:pPr lvl="1"/>
            <a:r>
              <a:rPr lang="nl-NL" dirty="0"/>
              <a:t>Investment </a:t>
            </a:r>
            <a:r>
              <a:rPr lang="nl-NL" dirty="0" err="1"/>
              <a:t>costs</a:t>
            </a:r>
            <a:r>
              <a:rPr lang="nl-NL" dirty="0"/>
              <a:t> of </a:t>
            </a:r>
            <a:r>
              <a:rPr lang="nl-NL" dirty="0" err="1"/>
              <a:t>existing</a:t>
            </a:r>
            <a:r>
              <a:rPr lang="nl-NL" dirty="0"/>
              <a:t> </a:t>
            </a:r>
            <a:r>
              <a:rPr lang="nl-NL" dirty="0" err="1"/>
              <a:t>technologies</a:t>
            </a:r>
            <a:r>
              <a:rPr lang="nl-NL" dirty="0"/>
              <a:t> </a:t>
            </a:r>
            <a:r>
              <a:rPr lang="nl-NL" dirty="0" err="1"/>
              <a:t>were</a:t>
            </a:r>
            <a:r>
              <a:rPr lang="nl-NL" dirty="0"/>
              <a:t> </a:t>
            </a:r>
            <a:r>
              <a:rPr lang="nl-NL" dirty="0" err="1"/>
              <a:t>mainly</a:t>
            </a:r>
            <a:r>
              <a:rPr lang="nl-NL" dirty="0"/>
              <a:t> </a:t>
            </a:r>
            <a:r>
              <a:rPr lang="nl-NL" dirty="0" err="1"/>
              <a:t>obtained</a:t>
            </a:r>
            <a:r>
              <a:rPr lang="nl-NL" dirty="0"/>
              <a:t> </a:t>
            </a:r>
            <a:r>
              <a:rPr lang="nl-NL" dirty="0" err="1"/>
              <a:t>from</a:t>
            </a:r>
            <a:r>
              <a:rPr lang="nl-NL" dirty="0"/>
              <a:t> IEA-ETSAP </a:t>
            </a:r>
            <a:r>
              <a:rPr lang="nl-NL" dirty="0" err="1"/>
              <a:t>and</a:t>
            </a:r>
            <a:r>
              <a:rPr lang="nl-NL" dirty="0"/>
              <a:t> IETD-IIP</a:t>
            </a:r>
          </a:p>
          <a:p>
            <a:pPr lvl="1"/>
            <a:r>
              <a:rPr lang="nl-NL" dirty="0" err="1"/>
              <a:t>Not</a:t>
            </a:r>
            <a:r>
              <a:rPr lang="nl-NL" dirty="0"/>
              <a:t> on a </a:t>
            </a:r>
            <a:r>
              <a:rPr lang="nl-NL" dirty="0" err="1"/>
              <a:t>regional</a:t>
            </a:r>
            <a:r>
              <a:rPr lang="nl-NL" dirty="0"/>
              <a:t> basis </a:t>
            </a:r>
            <a:r>
              <a:rPr lang="nl-NL" dirty="0" err="1"/>
              <a:t>due</a:t>
            </a:r>
            <a:r>
              <a:rPr lang="nl-NL" dirty="0"/>
              <a:t> </a:t>
            </a:r>
            <a:r>
              <a:rPr lang="nl-NL" dirty="0" err="1"/>
              <a:t>to</a:t>
            </a:r>
            <a:r>
              <a:rPr lang="nl-NL" dirty="0"/>
              <a:t> </a:t>
            </a:r>
            <a:r>
              <a:rPr lang="nl-NL" dirty="0" err="1"/>
              <a:t>limitation</a:t>
            </a:r>
            <a:r>
              <a:rPr lang="nl-NL" dirty="0"/>
              <a:t> of sources </a:t>
            </a:r>
            <a:r>
              <a:rPr lang="nl-NL" dirty="0" err="1"/>
              <a:t>and</a:t>
            </a:r>
            <a:r>
              <a:rPr lang="nl-NL" dirty="0"/>
              <a:t> </a:t>
            </a:r>
            <a:r>
              <a:rPr lang="nl-NL" dirty="0" err="1"/>
              <a:t>due</a:t>
            </a:r>
            <a:r>
              <a:rPr lang="nl-NL" dirty="0"/>
              <a:t> </a:t>
            </a:r>
            <a:r>
              <a:rPr lang="nl-NL" dirty="0" err="1"/>
              <a:t>to</a:t>
            </a:r>
            <a:r>
              <a:rPr lang="nl-NL" dirty="0"/>
              <a:t> </a:t>
            </a:r>
            <a:r>
              <a:rPr lang="nl-NL" dirty="0" err="1"/>
              <a:t>the</a:t>
            </a:r>
            <a:r>
              <a:rPr lang="nl-NL" dirty="0"/>
              <a:t> </a:t>
            </a:r>
            <a:r>
              <a:rPr lang="nl-NL" dirty="0" err="1"/>
              <a:t>assumption</a:t>
            </a:r>
            <a:r>
              <a:rPr lang="nl-NL" dirty="0"/>
              <a:t> </a:t>
            </a:r>
            <a:r>
              <a:rPr lang="nl-NL" dirty="0" err="1"/>
              <a:t>that</a:t>
            </a:r>
            <a:r>
              <a:rPr lang="nl-NL" dirty="0"/>
              <a:t> </a:t>
            </a:r>
            <a:r>
              <a:rPr lang="nl-NL" dirty="0" err="1"/>
              <a:t>it</a:t>
            </a:r>
            <a:r>
              <a:rPr lang="nl-NL" dirty="0"/>
              <a:t> </a:t>
            </a:r>
            <a:r>
              <a:rPr lang="nl-NL" dirty="0" err="1"/>
              <a:t>would</a:t>
            </a:r>
            <a:r>
              <a:rPr lang="nl-NL" dirty="0"/>
              <a:t> </a:t>
            </a:r>
            <a:r>
              <a:rPr lang="nl-NL" dirty="0" err="1"/>
              <a:t>vary</a:t>
            </a:r>
            <a:r>
              <a:rPr lang="nl-NL" dirty="0"/>
              <a:t> </a:t>
            </a:r>
            <a:r>
              <a:rPr lang="nl-NL" dirty="0" err="1"/>
              <a:t>little</a:t>
            </a:r>
            <a:r>
              <a:rPr lang="nl-NL" dirty="0"/>
              <a:t> </a:t>
            </a:r>
            <a:r>
              <a:rPr lang="nl-NL" dirty="0" err="1"/>
              <a:t>among</a:t>
            </a:r>
            <a:r>
              <a:rPr lang="nl-NL" dirty="0"/>
              <a:t> </a:t>
            </a:r>
            <a:r>
              <a:rPr lang="nl-NL" dirty="0" err="1"/>
              <a:t>countries</a:t>
            </a:r>
            <a:r>
              <a:rPr lang="nl-NL" dirty="0"/>
              <a:t> </a:t>
            </a:r>
            <a:r>
              <a:rPr lang="nl-NL" dirty="0" err="1"/>
              <a:t>since</a:t>
            </a:r>
            <a:r>
              <a:rPr lang="nl-NL" dirty="0"/>
              <a:t> </a:t>
            </a:r>
            <a:r>
              <a:rPr lang="nl-NL" dirty="0" err="1"/>
              <a:t>only</a:t>
            </a:r>
            <a:r>
              <a:rPr lang="nl-NL" dirty="0"/>
              <a:t> a few engineering companies are </a:t>
            </a:r>
            <a:r>
              <a:rPr lang="nl-NL" dirty="0" err="1"/>
              <a:t>available</a:t>
            </a:r>
            <a:r>
              <a:rPr lang="nl-NL" dirty="0"/>
              <a:t> of steel plant </a:t>
            </a:r>
            <a:r>
              <a:rPr lang="nl-NL" dirty="0" err="1"/>
              <a:t>construction</a:t>
            </a:r>
            <a:endParaRPr lang="nl-NL" dirty="0"/>
          </a:p>
          <a:p>
            <a:pPr lvl="1"/>
            <a:r>
              <a:rPr lang="nl-NL" dirty="0" err="1"/>
              <a:t>Operation</a:t>
            </a:r>
            <a:r>
              <a:rPr lang="nl-NL" dirty="0"/>
              <a:t> </a:t>
            </a:r>
            <a:r>
              <a:rPr lang="nl-NL" dirty="0" err="1"/>
              <a:t>and</a:t>
            </a:r>
            <a:r>
              <a:rPr lang="nl-NL" dirty="0"/>
              <a:t> maintenance was made </a:t>
            </a:r>
            <a:r>
              <a:rPr lang="nl-NL" dirty="0" err="1"/>
              <a:t>variable</a:t>
            </a:r>
            <a:r>
              <a:rPr lang="nl-NL" dirty="0"/>
              <a:t> </a:t>
            </a:r>
            <a:r>
              <a:rPr lang="nl-NL" dirty="0" err="1"/>
              <a:t>along</a:t>
            </a:r>
            <a:r>
              <a:rPr lang="nl-NL" dirty="0"/>
              <a:t> </a:t>
            </a:r>
            <a:r>
              <a:rPr lang="nl-NL" dirty="0" err="1"/>
              <a:t>with</a:t>
            </a:r>
            <a:r>
              <a:rPr lang="nl-NL" dirty="0"/>
              <a:t> </a:t>
            </a:r>
            <a:r>
              <a:rPr lang="nl-NL" dirty="0" err="1"/>
              <a:t>material</a:t>
            </a:r>
            <a:r>
              <a:rPr lang="nl-NL" dirty="0"/>
              <a:t> </a:t>
            </a:r>
            <a:r>
              <a:rPr lang="nl-NL" dirty="0" err="1"/>
              <a:t>consumption</a:t>
            </a:r>
            <a:endParaRPr lang="nl-NL" dirty="0"/>
          </a:p>
          <a:p>
            <a:r>
              <a:rPr lang="nl-NL" b="1" i="1" dirty="0" err="1"/>
              <a:t>Technological</a:t>
            </a:r>
            <a:r>
              <a:rPr lang="nl-NL" b="1" i="1" dirty="0"/>
              <a:t> </a:t>
            </a:r>
            <a:r>
              <a:rPr lang="nl-NL" b="1" i="1" dirty="0" err="1"/>
              <a:t>specifications</a:t>
            </a:r>
            <a:r>
              <a:rPr lang="nl-NL" b="1" i="1" dirty="0"/>
              <a:t> </a:t>
            </a:r>
            <a:r>
              <a:rPr lang="nl-NL" dirty="0"/>
              <a:t>of </a:t>
            </a:r>
            <a:r>
              <a:rPr lang="nl-NL" dirty="0" err="1"/>
              <a:t>novel</a:t>
            </a:r>
            <a:r>
              <a:rPr lang="nl-NL" dirty="0"/>
              <a:t> </a:t>
            </a:r>
            <a:r>
              <a:rPr lang="nl-NL" dirty="0" err="1"/>
              <a:t>technologies</a:t>
            </a:r>
            <a:endParaRPr lang="nl-NL" dirty="0"/>
          </a:p>
          <a:p>
            <a:pPr lvl="1"/>
            <a:r>
              <a:rPr lang="nl-NL" dirty="0" err="1"/>
              <a:t>Based</a:t>
            </a:r>
            <a:r>
              <a:rPr lang="nl-NL" dirty="0"/>
              <a:t> on </a:t>
            </a:r>
            <a:r>
              <a:rPr lang="nl-NL" dirty="0" err="1"/>
              <a:t>scientific</a:t>
            </a:r>
            <a:r>
              <a:rPr lang="nl-NL" dirty="0"/>
              <a:t> papers </a:t>
            </a:r>
            <a:r>
              <a:rPr lang="nl-NL" dirty="0" err="1"/>
              <a:t>that</a:t>
            </a:r>
            <a:r>
              <a:rPr lang="nl-NL" dirty="0"/>
              <a:t> serve as a </a:t>
            </a:r>
            <a:r>
              <a:rPr lang="nl-NL" dirty="0" err="1"/>
              <a:t>proof</a:t>
            </a:r>
            <a:r>
              <a:rPr lang="nl-NL" dirty="0"/>
              <a:t> of concept of </a:t>
            </a:r>
            <a:r>
              <a:rPr lang="nl-NL" dirty="0" err="1"/>
              <a:t>technology</a:t>
            </a:r>
            <a:r>
              <a:rPr lang="nl-NL" dirty="0"/>
              <a:t>, but </a:t>
            </a:r>
            <a:r>
              <a:rPr lang="nl-NL" dirty="0" err="1"/>
              <a:t>how</a:t>
            </a:r>
            <a:r>
              <a:rPr lang="nl-NL" dirty="0"/>
              <a:t> are </a:t>
            </a:r>
            <a:r>
              <a:rPr lang="nl-NL" dirty="0" err="1"/>
              <a:t>costs</a:t>
            </a:r>
            <a:r>
              <a:rPr lang="nl-NL" dirty="0"/>
              <a:t> </a:t>
            </a:r>
            <a:r>
              <a:rPr lang="nl-NL" dirty="0" err="1"/>
              <a:t>estimated</a:t>
            </a:r>
            <a:r>
              <a:rPr lang="nl-NL" dirty="0"/>
              <a:t>?</a:t>
            </a:r>
          </a:p>
          <a:p>
            <a:pPr lvl="1"/>
            <a:endParaRPr lang="nl-NL" dirty="0"/>
          </a:p>
          <a:p>
            <a:endParaRPr lang="nl-NL" dirty="0"/>
          </a:p>
          <a:p>
            <a:pPr lvl="1"/>
            <a:endParaRPr lang="nl-NL" dirty="0"/>
          </a:p>
          <a:p>
            <a:endParaRPr 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5" name="Tijdelijke aanduiding voor voettekst 4">
            <a:extLst>
              <a:ext uri="{FF2B5EF4-FFF2-40B4-BE49-F238E27FC236}">
                <a16:creationId xmlns:a16="http://schemas.microsoft.com/office/drawing/2014/main" id="{82C1E4B9-14AB-4D49-A8BE-C16841B3FB0D}"/>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7" name="Tijdelijke aanduiding voor dianummer 6">
            <a:extLst>
              <a:ext uri="{FF2B5EF4-FFF2-40B4-BE49-F238E27FC236}">
                <a16:creationId xmlns:a16="http://schemas.microsoft.com/office/drawing/2014/main" id="{A083D65F-4160-4059-B569-1019F4304420}"/>
              </a:ext>
            </a:extLst>
          </p:cNvPr>
          <p:cNvSpPr>
            <a:spLocks noGrp="1"/>
          </p:cNvSpPr>
          <p:nvPr>
            <p:ph type="sldNum" sz="quarter" idx="10"/>
          </p:nvPr>
        </p:nvSpPr>
        <p:spPr/>
        <p:txBody>
          <a:bodyPr/>
          <a:lstStyle/>
          <a:p>
            <a:fld id="{F9510068-CF9F-1546-A962-438E155E6626}" type="slidenum">
              <a:rPr lang="nl-NL" altLang="nl-NL" smtClean="0"/>
              <a:pPr/>
              <a:t>14</a:t>
            </a:fld>
            <a:endParaRPr lang="nl-NL" altLang="nl-NL" dirty="0"/>
          </a:p>
        </p:txBody>
      </p:sp>
    </p:spTree>
    <p:extLst>
      <p:ext uri="{BB962C8B-B14F-4D97-AF65-F5344CB8AC3E}">
        <p14:creationId xmlns:p14="http://schemas.microsoft.com/office/powerpoint/2010/main" val="273639617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80D3E-A84B-43BF-885C-AA71F0A767A0}"/>
              </a:ext>
            </a:extLst>
          </p:cNvPr>
          <p:cNvSpPr>
            <a:spLocks noGrp="1"/>
          </p:cNvSpPr>
          <p:nvPr>
            <p:ph type="title"/>
          </p:nvPr>
        </p:nvSpPr>
        <p:spPr/>
        <p:txBody>
          <a:bodyPr/>
          <a:lstStyle/>
          <a:p>
            <a:r>
              <a:rPr lang="nl-NL" dirty="0"/>
              <a:t>FTT-E3ME </a:t>
            </a:r>
            <a:r>
              <a:rPr lang="nl-NL" dirty="0" err="1"/>
              <a:t>feedbacks</a:t>
            </a:r>
            <a:endParaRPr lang="en-US" dirty="0"/>
          </a:p>
        </p:txBody>
      </p:sp>
      <p:grpSp>
        <p:nvGrpSpPr>
          <p:cNvPr id="22" name="グループ化 3">
            <a:extLst>
              <a:ext uri="{FF2B5EF4-FFF2-40B4-BE49-F238E27FC236}">
                <a16:creationId xmlns:a16="http://schemas.microsoft.com/office/drawing/2014/main" id="{D54CF729-C71B-45E8-9E72-06B638FBB603}"/>
              </a:ext>
            </a:extLst>
          </p:cNvPr>
          <p:cNvGrpSpPr/>
          <p:nvPr/>
        </p:nvGrpSpPr>
        <p:grpSpPr>
          <a:xfrm>
            <a:off x="5538496" y="4814748"/>
            <a:ext cx="2448272" cy="955558"/>
            <a:chOff x="1403648" y="3876074"/>
            <a:chExt cx="2448272" cy="955558"/>
          </a:xfrm>
        </p:grpSpPr>
        <p:sp>
          <p:nvSpPr>
            <p:cNvPr id="23" name="正方形/長方形 2">
              <a:extLst>
                <a:ext uri="{FF2B5EF4-FFF2-40B4-BE49-F238E27FC236}">
                  <a16:creationId xmlns:a16="http://schemas.microsoft.com/office/drawing/2014/main" id="{7C50E775-DA5B-4C3C-AB63-A4271AE77BD0}"/>
                </a:ext>
              </a:extLst>
            </p:cNvPr>
            <p:cNvSpPr/>
            <p:nvPr/>
          </p:nvSpPr>
          <p:spPr>
            <a:xfrm>
              <a:off x="1403648" y="3876074"/>
              <a:ext cx="2448272" cy="955558"/>
            </a:xfrm>
            <a:prstGeom prst="rect">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正方形/長方形 10">
              <a:extLst>
                <a:ext uri="{FF2B5EF4-FFF2-40B4-BE49-F238E27FC236}">
                  <a16:creationId xmlns:a16="http://schemas.microsoft.com/office/drawing/2014/main" id="{E95CABAB-82AB-4515-B634-7BFCAEC323A2}"/>
                </a:ext>
              </a:extLst>
            </p:cNvPr>
            <p:cNvSpPr/>
            <p:nvPr/>
          </p:nvSpPr>
          <p:spPr>
            <a:xfrm>
              <a:off x="1725935" y="3892188"/>
              <a:ext cx="1803699" cy="923330"/>
            </a:xfrm>
            <a:prstGeom prst="rect">
              <a:avLst/>
            </a:prstGeom>
            <a:ln>
              <a:noFill/>
            </a:ln>
          </p:spPr>
          <p:txBody>
            <a:bodyPr wrap="none">
              <a:spAutoFit/>
            </a:bodyPr>
            <a:lstStyle/>
            <a:p>
              <a:pPr>
                <a:spcAft>
                  <a:spcPts val="3000"/>
                </a:spcAft>
              </a:pPr>
              <a:r>
                <a:rPr lang="en-US" altLang="ja-JP" sz="5400" dirty="0">
                  <a:solidFill>
                    <a:schemeClr val="bg1"/>
                  </a:solidFill>
                  <a:ea typeface="メイリオ" panose="020B0604030504040204" pitchFamily="50" charset="-128"/>
                  <a:cs typeface="メイリオ" panose="020B0604030504040204" pitchFamily="50" charset="-128"/>
                </a:rPr>
                <a:t>E3ME</a:t>
              </a:r>
              <a:endParaRPr lang="ja-JP" altLang="en-US" sz="5400" dirty="0">
                <a:solidFill>
                  <a:schemeClr val="bg1"/>
                </a:solidFill>
                <a:ea typeface="メイリオ" panose="020B0604030504040204" pitchFamily="50" charset="-128"/>
                <a:cs typeface="メイリオ" panose="020B0604030504040204" pitchFamily="50" charset="-128"/>
              </a:endParaRPr>
            </a:p>
          </p:txBody>
        </p:sp>
      </p:grpSp>
      <p:grpSp>
        <p:nvGrpSpPr>
          <p:cNvPr id="25" name="グループ化 12">
            <a:extLst>
              <a:ext uri="{FF2B5EF4-FFF2-40B4-BE49-F238E27FC236}">
                <a16:creationId xmlns:a16="http://schemas.microsoft.com/office/drawing/2014/main" id="{2E558770-6C63-4E06-81E9-7C6A8681319C}"/>
              </a:ext>
            </a:extLst>
          </p:cNvPr>
          <p:cNvGrpSpPr/>
          <p:nvPr/>
        </p:nvGrpSpPr>
        <p:grpSpPr>
          <a:xfrm>
            <a:off x="5521874" y="2203006"/>
            <a:ext cx="2448272" cy="955558"/>
            <a:chOff x="1403648" y="3876074"/>
            <a:chExt cx="2448272" cy="955558"/>
          </a:xfrm>
        </p:grpSpPr>
        <p:sp>
          <p:nvSpPr>
            <p:cNvPr id="26" name="正方形/長方形 13">
              <a:extLst>
                <a:ext uri="{FF2B5EF4-FFF2-40B4-BE49-F238E27FC236}">
                  <a16:creationId xmlns:a16="http://schemas.microsoft.com/office/drawing/2014/main" id="{97D0670F-B328-4867-B196-BDCB09BF97E4}"/>
                </a:ext>
              </a:extLst>
            </p:cNvPr>
            <p:cNvSpPr/>
            <p:nvPr/>
          </p:nvSpPr>
          <p:spPr>
            <a:xfrm>
              <a:off x="1403648" y="3876074"/>
              <a:ext cx="2448272" cy="955558"/>
            </a:xfrm>
            <a:prstGeom prst="rect">
              <a:avLst/>
            </a:prstGeom>
            <a:solidFill>
              <a:schemeClr val="accent6">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正方形/長方形 14">
              <a:extLst>
                <a:ext uri="{FF2B5EF4-FFF2-40B4-BE49-F238E27FC236}">
                  <a16:creationId xmlns:a16="http://schemas.microsoft.com/office/drawing/2014/main" id="{45D1093D-78CD-47CB-AF66-0572A89A1A4E}"/>
                </a:ext>
              </a:extLst>
            </p:cNvPr>
            <p:cNvSpPr/>
            <p:nvPr/>
          </p:nvSpPr>
          <p:spPr>
            <a:xfrm>
              <a:off x="2033775" y="3892188"/>
              <a:ext cx="1188018" cy="923330"/>
            </a:xfrm>
            <a:prstGeom prst="rect">
              <a:avLst/>
            </a:prstGeom>
          </p:spPr>
          <p:txBody>
            <a:bodyPr wrap="none">
              <a:spAutoFit/>
            </a:bodyPr>
            <a:lstStyle/>
            <a:p>
              <a:pPr>
                <a:spcAft>
                  <a:spcPts val="3000"/>
                </a:spcAft>
              </a:pPr>
              <a:r>
                <a:rPr lang="en-US" altLang="ja-JP" sz="5400" dirty="0">
                  <a:solidFill>
                    <a:schemeClr val="bg1"/>
                  </a:solidFill>
                  <a:ea typeface="メイリオ" panose="020B0604030504040204" pitchFamily="50" charset="-128"/>
                  <a:cs typeface="メイリオ" panose="020B0604030504040204" pitchFamily="50" charset="-128"/>
                </a:rPr>
                <a:t>FTT</a:t>
              </a:r>
              <a:endParaRPr lang="ja-JP" altLang="en-US" sz="5400" dirty="0">
                <a:solidFill>
                  <a:schemeClr val="bg1"/>
                </a:solidFill>
                <a:ea typeface="メイリオ" panose="020B0604030504040204" pitchFamily="50" charset="-128"/>
                <a:cs typeface="メイリオ" panose="020B0604030504040204" pitchFamily="50" charset="-128"/>
              </a:endParaRPr>
            </a:p>
          </p:txBody>
        </p:sp>
      </p:grpSp>
      <p:sp>
        <p:nvSpPr>
          <p:cNvPr id="28" name="下矢印 7">
            <a:extLst>
              <a:ext uri="{FF2B5EF4-FFF2-40B4-BE49-F238E27FC236}">
                <a16:creationId xmlns:a16="http://schemas.microsoft.com/office/drawing/2014/main" id="{7A2E1E68-C705-4B52-AF70-ADA46D54379E}"/>
              </a:ext>
            </a:extLst>
          </p:cNvPr>
          <p:cNvSpPr/>
          <p:nvPr/>
        </p:nvSpPr>
        <p:spPr>
          <a:xfrm flipV="1">
            <a:off x="5898536" y="3331116"/>
            <a:ext cx="360040" cy="1296144"/>
          </a:xfrm>
          <a:prstGeom prst="downArrow">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下矢印 16">
            <a:extLst>
              <a:ext uri="{FF2B5EF4-FFF2-40B4-BE49-F238E27FC236}">
                <a16:creationId xmlns:a16="http://schemas.microsoft.com/office/drawing/2014/main" id="{6ECC82BD-0393-4BEF-A23C-977D51F7DBF3}"/>
              </a:ext>
            </a:extLst>
          </p:cNvPr>
          <p:cNvSpPr/>
          <p:nvPr/>
        </p:nvSpPr>
        <p:spPr>
          <a:xfrm>
            <a:off x="7266688" y="3331116"/>
            <a:ext cx="360040" cy="1296144"/>
          </a:xfrm>
          <a:prstGeom prst="down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テキスト ボックス 17">
            <a:extLst>
              <a:ext uri="{FF2B5EF4-FFF2-40B4-BE49-F238E27FC236}">
                <a16:creationId xmlns:a16="http://schemas.microsoft.com/office/drawing/2014/main" id="{275F61E6-F747-408E-9CB1-64F625A12FD8}"/>
              </a:ext>
            </a:extLst>
          </p:cNvPr>
          <p:cNvSpPr txBox="1"/>
          <p:nvPr/>
        </p:nvSpPr>
        <p:spPr>
          <a:xfrm>
            <a:off x="7847992" y="3199475"/>
            <a:ext cx="4158511" cy="1569660"/>
          </a:xfrm>
          <a:prstGeom prst="rect">
            <a:avLst/>
          </a:prstGeom>
          <a:noFill/>
        </p:spPr>
        <p:txBody>
          <a:bodyPr wrap="none" rtlCol="0">
            <a:spAutoFit/>
          </a:bodyPr>
          <a:lstStyle/>
          <a:p>
            <a:r>
              <a:rPr lang="ja-JP" altLang="en-US" sz="2400" dirty="0">
                <a:ea typeface="メイリオ" pitchFamily="50" charset="-128"/>
                <a:cs typeface="メイリオ" pitchFamily="50" charset="-128"/>
              </a:rPr>
              <a:t>・</a:t>
            </a:r>
            <a:r>
              <a:rPr lang="en-US" altLang="ja-JP" sz="2400" dirty="0">
                <a:ea typeface="メイリオ" pitchFamily="50" charset="-128"/>
                <a:cs typeface="メイリオ" pitchFamily="50" charset="-128"/>
              </a:rPr>
              <a:t>Fuel/Material consumption</a:t>
            </a:r>
          </a:p>
          <a:p>
            <a:r>
              <a:rPr lang="ja-JP" altLang="en-US" sz="2400" dirty="0">
                <a:ea typeface="メイリオ" pitchFamily="50" charset="-128"/>
                <a:cs typeface="メイリオ" pitchFamily="50" charset="-128"/>
              </a:rPr>
              <a:t>・</a:t>
            </a:r>
            <a:r>
              <a:rPr lang="en-US" altLang="ja-JP" sz="2400" dirty="0">
                <a:ea typeface="メイリオ" pitchFamily="50" charset="-128"/>
                <a:cs typeface="メイリオ" pitchFamily="50" charset="-128"/>
              </a:rPr>
              <a:t>Investment in</a:t>
            </a:r>
          </a:p>
          <a:p>
            <a:r>
              <a:rPr lang="ja-JP" altLang="en-US" sz="2400" dirty="0">
                <a:ea typeface="メイリオ" pitchFamily="50" charset="-128"/>
                <a:cs typeface="メイリオ" pitchFamily="50" charset="-128"/>
              </a:rPr>
              <a:t>　</a:t>
            </a:r>
            <a:r>
              <a:rPr lang="en-US" altLang="ja-JP" sz="2400" dirty="0">
                <a:ea typeface="メイリオ" pitchFamily="50" charset="-128"/>
                <a:cs typeface="メイリオ" pitchFamily="50" charset="-128"/>
              </a:rPr>
              <a:t>new production technology</a:t>
            </a:r>
          </a:p>
          <a:p>
            <a:r>
              <a:rPr lang="ja-JP" altLang="en-US" sz="2400" dirty="0">
                <a:solidFill>
                  <a:srgbClr val="FF0000"/>
                </a:solidFill>
                <a:ea typeface="メイリオ" pitchFamily="50" charset="-128"/>
                <a:cs typeface="メイリオ" pitchFamily="50" charset="-128"/>
              </a:rPr>
              <a:t>・</a:t>
            </a:r>
            <a:r>
              <a:rPr lang="en-US" altLang="ja-JP" sz="2400" dirty="0">
                <a:solidFill>
                  <a:srgbClr val="FF0000"/>
                </a:solidFill>
                <a:ea typeface="メイリオ" pitchFamily="50" charset="-128"/>
                <a:cs typeface="メイリオ" pitchFamily="50" charset="-128"/>
              </a:rPr>
              <a:t>product price</a:t>
            </a:r>
          </a:p>
        </p:txBody>
      </p:sp>
      <p:sp>
        <p:nvSpPr>
          <p:cNvPr id="31" name="テキスト ボックス 18">
            <a:extLst>
              <a:ext uri="{FF2B5EF4-FFF2-40B4-BE49-F238E27FC236}">
                <a16:creationId xmlns:a16="http://schemas.microsoft.com/office/drawing/2014/main" id="{04285453-4E1E-4900-94BD-A8D24D15B11F}"/>
              </a:ext>
            </a:extLst>
          </p:cNvPr>
          <p:cNvSpPr txBox="1"/>
          <p:nvPr/>
        </p:nvSpPr>
        <p:spPr>
          <a:xfrm>
            <a:off x="2426111" y="3569623"/>
            <a:ext cx="3472425" cy="830997"/>
          </a:xfrm>
          <a:prstGeom prst="rect">
            <a:avLst/>
          </a:prstGeom>
          <a:noFill/>
        </p:spPr>
        <p:txBody>
          <a:bodyPr wrap="none" rtlCol="0">
            <a:spAutoFit/>
          </a:bodyPr>
          <a:lstStyle/>
          <a:p>
            <a:r>
              <a:rPr lang="ja-JP" altLang="en-US" sz="2400" dirty="0">
                <a:solidFill>
                  <a:srgbClr val="FF0000"/>
                </a:solidFill>
                <a:ea typeface="メイリオ" pitchFamily="50" charset="-128"/>
                <a:cs typeface="メイリオ" pitchFamily="50" charset="-128"/>
              </a:rPr>
              <a:t>・</a:t>
            </a:r>
            <a:r>
              <a:rPr lang="en-US" altLang="ja-JP" sz="2400" dirty="0">
                <a:solidFill>
                  <a:srgbClr val="FF0000"/>
                </a:solidFill>
                <a:ea typeface="メイリオ" pitchFamily="50" charset="-128"/>
                <a:cs typeface="メイリオ" pitchFamily="50" charset="-128"/>
              </a:rPr>
              <a:t>product demand</a:t>
            </a:r>
          </a:p>
          <a:p>
            <a:r>
              <a:rPr lang="ja-JP" altLang="en-US" sz="2400" dirty="0">
                <a:ea typeface="メイリオ" pitchFamily="50" charset="-128"/>
                <a:cs typeface="メイリオ" pitchFamily="50" charset="-128"/>
              </a:rPr>
              <a:t>・</a:t>
            </a:r>
            <a:r>
              <a:rPr lang="en-US" altLang="ja-JP" sz="2400" dirty="0">
                <a:ea typeface="メイリオ" pitchFamily="50" charset="-128"/>
                <a:cs typeface="メイリオ" pitchFamily="50" charset="-128"/>
              </a:rPr>
              <a:t>Fuel/Material demand</a:t>
            </a:r>
          </a:p>
        </p:txBody>
      </p:sp>
      <p:sp>
        <p:nvSpPr>
          <p:cNvPr id="32" name="円/楕円 20">
            <a:extLst>
              <a:ext uri="{FF2B5EF4-FFF2-40B4-BE49-F238E27FC236}">
                <a16:creationId xmlns:a16="http://schemas.microsoft.com/office/drawing/2014/main" id="{E58FB322-A256-4B71-98A6-051E991D272F}"/>
              </a:ext>
            </a:extLst>
          </p:cNvPr>
          <p:cNvSpPr/>
          <p:nvPr/>
        </p:nvSpPr>
        <p:spPr>
          <a:xfrm>
            <a:off x="2065663" y="4830862"/>
            <a:ext cx="2862877" cy="10818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p>
        </p:txBody>
      </p:sp>
      <p:sp>
        <p:nvSpPr>
          <p:cNvPr id="33" name="円/楕円 21">
            <a:extLst>
              <a:ext uri="{FF2B5EF4-FFF2-40B4-BE49-F238E27FC236}">
                <a16:creationId xmlns:a16="http://schemas.microsoft.com/office/drawing/2014/main" id="{78B58466-B25A-4742-A483-B552DBF19967}"/>
              </a:ext>
            </a:extLst>
          </p:cNvPr>
          <p:cNvSpPr/>
          <p:nvPr/>
        </p:nvSpPr>
        <p:spPr>
          <a:xfrm>
            <a:off x="1526280" y="2063358"/>
            <a:ext cx="3941645" cy="123485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p>
        </p:txBody>
      </p:sp>
      <p:sp>
        <p:nvSpPr>
          <p:cNvPr id="34" name="正方形/長方形 22">
            <a:extLst>
              <a:ext uri="{FF2B5EF4-FFF2-40B4-BE49-F238E27FC236}">
                <a16:creationId xmlns:a16="http://schemas.microsoft.com/office/drawing/2014/main" id="{7ABC64DE-0E94-446F-9DA8-4C30C6876D3E}"/>
              </a:ext>
            </a:extLst>
          </p:cNvPr>
          <p:cNvSpPr/>
          <p:nvPr/>
        </p:nvSpPr>
        <p:spPr>
          <a:xfrm>
            <a:off x="2366981" y="5110975"/>
            <a:ext cx="2616422" cy="492443"/>
          </a:xfrm>
          <a:prstGeom prst="rect">
            <a:avLst/>
          </a:prstGeom>
        </p:spPr>
        <p:txBody>
          <a:bodyPr wrap="none">
            <a:spAutoFit/>
          </a:bodyPr>
          <a:lstStyle/>
          <a:p>
            <a:pPr>
              <a:spcAft>
                <a:spcPts val="450"/>
              </a:spcAft>
              <a:buSzPts val="1800"/>
            </a:pPr>
            <a:r>
              <a:rPr lang="en-GB" altLang="ja-JP" dirty="0">
                <a:latin typeface="Arial"/>
                <a:ea typeface="ＭＳ Ｐゴシック"/>
              </a:rPr>
              <a:t>Post-Keynesian </a:t>
            </a:r>
          </a:p>
        </p:txBody>
      </p:sp>
      <p:sp>
        <p:nvSpPr>
          <p:cNvPr id="35" name="正方形/長方形 23">
            <a:extLst>
              <a:ext uri="{FF2B5EF4-FFF2-40B4-BE49-F238E27FC236}">
                <a16:creationId xmlns:a16="http://schemas.microsoft.com/office/drawing/2014/main" id="{4E5DB1EB-14C7-4EFF-ABAB-2746EFFDA98F}"/>
              </a:ext>
            </a:extLst>
          </p:cNvPr>
          <p:cNvSpPr/>
          <p:nvPr/>
        </p:nvSpPr>
        <p:spPr>
          <a:xfrm>
            <a:off x="2050055" y="2219120"/>
            <a:ext cx="2339102" cy="710451"/>
          </a:xfrm>
          <a:prstGeom prst="rect">
            <a:avLst/>
          </a:prstGeom>
        </p:spPr>
        <p:txBody>
          <a:bodyPr wrap="none">
            <a:spAutoFit/>
          </a:bodyPr>
          <a:lstStyle/>
          <a:p>
            <a:pPr>
              <a:spcAft>
                <a:spcPts val="450"/>
              </a:spcAft>
              <a:buSzPts val="1800"/>
            </a:pPr>
            <a:r>
              <a:rPr lang="en-GB" altLang="ja-JP" dirty="0">
                <a:latin typeface="Arial"/>
                <a:ea typeface="ＭＳ Ｐゴシック"/>
              </a:rPr>
              <a:t>Post-Schumpeterian </a:t>
            </a:r>
          </a:p>
          <a:p>
            <a:pPr>
              <a:spcAft>
                <a:spcPts val="450"/>
              </a:spcAft>
              <a:buSzPts val="1800"/>
            </a:pPr>
            <a:r>
              <a:rPr lang="en-GB" altLang="ja-JP" dirty="0">
                <a:latin typeface="Arial"/>
                <a:ea typeface="ＭＳ Ｐゴシック"/>
              </a:rPr>
              <a:t>   (evolutionary)</a:t>
            </a:r>
          </a:p>
        </p:txBody>
      </p:sp>
      <p:pic>
        <p:nvPicPr>
          <p:cNvPr id="36" name="Picture 4">
            <a:extLst>
              <a:ext uri="{FF2B5EF4-FFF2-40B4-BE49-F238E27FC236}">
                <a16:creationId xmlns:a16="http://schemas.microsoft.com/office/drawing/2014/main" id="{68F01D33-3B06-410D-B95D-C2C41AB622F2}"/>
              </a:ext>
            </a:extLst>
          </p:cNvPr>
          <p:cNvPicPr>
            <a:picLocks noChangeAspect="1"/>
          </p:cNvPicPr>
          <p:nvPr/>
        </p:nvPicPr>
        <p:blipFill>
          <a:blip r:embed="rId2"/>
          <a:stretch>
            <a:fillRect/>
          </a:stretch>
        </p:blipFill>
        <p:spPr>
          <a:xfrm>
            <a:off x="9361431" y="4947391"/>
            <a:ext cx="4752134" cy="3512283"/>
          </a:xfrm>
          <a:prstGeom prst="rect">
            <a:avLst/>
          </a:prstGeom>
        </p:spPr>
      </p:pic>
      <p:sp>
        <p:nvSpPr>
          <p:cNvPr id="37" name="テキスト ボックス 4">
            <a:extLst>
              <a:ext uri="{FF2B5EF4-FFF2-40B4-BE49-F238E27FC236}">
                <a16:creationId xmlns:a16="http://schemas.microsoft.com/office/drawing/2014/main" id="{B7F6DEE2-BF19-4808-BAD2-11ED67A5D870}"/>
              </a:ext>
            </a:extLst>
          </p:cNvPr>
          <p:cNvSpPr txBox="1"/>
          <p:nvPr/>
        </p:nvSpPr>
        <p:spPr>
          <a:xfrm rot="926885">
            <a:off x="8325286" y="5249475"/>
            <a:ext cx="697627" cy="707886"/>
          </a:xfrm>
          <a:prstGeom prst="rect">
            <a:avLst/>
          </a:prstGeom>
          <a:noFill/>
        </p:spPr>
        <p:txBody>
          <a:bodyPr wrap="none" rtlCol="0">
            <a:spAutoFit/>
          </a:bodyPr>
          <a:lstStyle/>
          <a:p>
            <a:r>
              <a:rPr lang="ja-JP" altLang="en-US" sz="4000" dirty="0"/>
              <a:t>＝</a:t>
            </a:r>
            <a:endParaRPr kumimoji="1" lang="ja-JP" altLang="en-US" sz="4000" dirty="0"/>
          </a:p>
        </p:txBody>
      </p:sp>
      <p:pic>
        <p:nvPicPr>
          <p:cNvPr id="21" name="Tijdelijke aanduiding voor inhoud 11">
            <a:extLst>
              <a:ext uri="{FF2B5EF4-FFF2-40B4-BE49-F238E27FC236}">
                <a16:creationId xmlns:a16="http://schemas.microsoft.com/office/drawing/2014/main" id="{247CF637-C05C-41A2-9C96-3C1BE41B6E41}"/>
              </a:ext>
            </a:extLst>
          </p:cNvPr>
          <p:cNvPicPr>
            <a:picLocks noChangeAspect="1"/>
          </p:cNvPicPr>
          <p:nvPr/>
        </p:nvPicPr>
        <p:blipFill>
          <a:blip r:embed="rId3"/>
          <a:stretch>
            <a:fillRect/>
          </a:stretch>
        </p:blipFill>
        <p:spPr>
          <a:xfrm>
            <a:off x="0" y="8783638"/>
            <a:ext cx="973137" cy="973137"/>
          </a:xfrm>
          <a:prstGeom prst="rect">
            <a:avLst/>
          </a:prstGeom>
          <a:ln>
            <a:noFill/>
          </a:ln>
          <a:effectLst>
            <a:softEdge rad="112500"/>
          </a:effectLst>
        </p:spPr>
      </p:pic>
      <p:sp>
        <p:nvSpPr>
          <p:cNvPr id="3" name="Tijdelijke aanduiding voor voettekst 2">
            <a:extLst>
              <a:ext uri="{FF2B5EF4-FFF2-40B4-BE49-F238E27FC236}">
                <a16:creationId xmlns:a16="http://schemas.microsoft.com/office/drawing/2014/main" id="{867A760B-2DEB-4060-A927-5AEFD7F563BE}"/>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6" name="Tijdelijke aanduiding voor dianummer 5">
            <a:extLst>
              <a:ext uri="{FF2B5EF4-FFF2-40B4-BE49-F238E27FC236}">
                <a16:creationId xmlns:a16="http://schemas.microsoft.com/office/drawing/2014/main" id="{F4619BD4-5BA0-49D9-A171-2A44CAE54D38}"/>
              </a:ext>
            </a:extLst>
          </p:cNvPr>
          <p:cNvSpPr>
            <a:spLocks noGrp="1"/>
          </p:cNvSpPr>
          <p:nvPr>
            <p:ph type="sldNum" sz="quarter" idx="10"/>
          </p:nvPr>
        </p:nvSpPr>
        <p:spPr/>
        <p:txBody>
          <a:bodyPr/>
          <a:lstStyle/>
          <a:p>
            <a:fld id="{F9510068-CF9F-1546-A962-438E155E6626}" type="slidenum">
              <a:rPr lang="nl-NL" altLang="nl-NL" smtClean="0"/>
              <a:pPr/>
              <a:t>15</a:t>
            </a:fld>
            <a:endParaRPr lang="nl-NL" altLang="nl-NL" dirty="0"/>
          </a:p>
        </p:txBody>
      </p:sp>
    </p:spTree>
    <p:extLst>
      <p:ext uri="{BB962C8B-B14F-4D97-AF65-F5344CB8AC3E}">
        <p14:creationId xmlns:p14="http://schemas.microsoft.com/office/powerpoint/2010/main" val="143996135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DBCA9-2ABA-475A-AE2C-18B4BD0FBF38}"/>
              </a:ext>
            </a:extLst>
          </p:cNvPr>
          <p:cNvSpPr>
            <a:spLocks noGrp="1"/>
          </p:cNvSpPr>
          <p:nvPr>
            <p:ph type="title"/>
          </p:nvPr>
        </p:nvSpPr>
        <p:spPr/>
        <p:txBody>
          <a:bodyPr/>
          <a:lstStyle/>
          <a:p>
            <a:r>
              <a:rPr lang="nl-NL" dirty="0" err="1"/>
              <a:t>FTT:Steel</a:t>
            </a:r>
            <a:r>
              <a:rPr lang="nl-NL" dirty="0"/>
              <a:t> – Overall </a:t>
            </a:r>
            <a:r>
              <a:rPr lang="nl-NL" dirty="0" err="1"/>
              <a:t>structure</a:t>
            </a:r>
            <a:r>
              <a:rPr lang="nl-NL" dirty="0"/>
              <a:t> </a:t>
            </a:r>
            <a:r>
              <a:rPr lang="nl-NL" dirty="0" err="1"/>
              <a:t>after</a:t>
            </a:r>
            <a:r>
              <a:rPr lang="nl-NL" dirty="0"/>
              <a:t> </a:t>
            </a:r>
            <a:r>
              <a:rPr lang="nl-NL" dirty="0" err="1"/>
              <a:t>coupling</a:t>
            </a:r>
            <a:r>
              <a:rPr lang="nl-NL" dirty="0"/>
              <a:t> </a:t>
            </a:r>
            <a:r>
              <a:rPr lang="nl-NL" dirty="0" err="1"/>
              <a:t>to</a:t>
            </a:r>
            <a:r>
              <a:rPr lang="nl-NL" dirty="0"/>
              <a:t> E3ME</a:t>
            </a:r>
            <a:endParaRPr lang="en-US" dirty="0"/>
          </a:p>
        </p:txBody>
      </p:sp>
      <p:pic>
        <p:nvPicPr>
          <p:cNvPr id="7" name="Tijdelijke aanduiding voor inhoud 6">
            <a:extLst>
              <a:ext uri="{FF2B5EF4-FFF2-40B4-BE49-F238E27FC236}">
                <a16:creationId xmlns:a16="http://schemas.microsoft.com/office/drawing/2014/main" id="{4D6DA58C-661F-4116-B414-A75084ABDD60}"/>
              </a:ext>
            </a:extLst>
          </p:cNvPr>
          <p:cNvPicPr>
            <a:picLocks noGrp="1" noChangeAspect="1"/>
          </p:cNvPicPr>
          <p:nvPr>
            <p:ph idx="1"/>
          </p:nvPr>
        </p:nvPicPr>
        <p:blipFill>
          <a:blip r:embed="rId2"/>
          <a:stretch>
            <a:fillRect/>
          </a:stretch>
        </p:blipFill>
        <p:spPr>
          <a:xfrm>
            <a:off x="2599986" y="1460975"/>
            <a:ext cx="12091045" cy="6834823"/>
          </a:xfrm>
        </p:spPr>
      </p:pic>
      <p:pic>
        <p:nvPicPr>
          <p:cNvPr id="6" name="Tijdelijke aanduiding voor inhoud 11">
            <a:extLst>
              <a:ext uri="{FF2B5EF4-FFF2-40B4-BE49-F238E27FC236}">
                <a16:creationId xmlns:a16="http://schemas.microsoft.com/office/drawing/2014/main" id="{5E80F61E-B48B-4695-B3E9-213E48BDCC3D}"/>
              </a:ext>
            </a:extLst>
          </p:cNvPr>
          <p:cNvPicPr>
            <a:picLocks noChangeAspect="1"/>
          </p:cNvPicPr>
          <p:nvPr/>
        </p:nvPicPr>
        <p:blipFill>
          <a:blip r:embed="rId3"/>
          <a:stretch>
            <a:fillRect/>
          </a:stretch>
        </p:blipFill>
        <p:spPr>
          <a:xfrm>
            <a:off x="0" y="8783638"/>
            <a:ext cx="973137" cy="973137"/>
          </a:xfrm>
          <a:prstGeom prst="rect">
            <a:avLst/>
          </a:prstGeom>
          <a:ln>
            <a:noFill/>
          </a:ln>
          <a:effectLst>
            <a:softEdge rad="112500"/>
          </a:effectLst>
        </p:spPr>
      </p:pic>
      <p:sp>
        <p:nvSpPr>
          <p:cNvPr id="3" name="Tijdelijke aanduiding voor voettekst 2">
            <a:extLst>
              <a:ext uri="{FF2B5EF4-FFF2-40B4-BE49-F238E27FC236}">
                <a16:creationId xmlns:a16="http://schemas.microsoft.com/office/drawing/2014/main" id="{3F57E3FF-CDBB-45DE-9ADF-BC46FED14B2D}"/>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8" name="Tijdelijke aanduiding voor dianummer 7">
            <a:extLst>
              <a:ext uri="{FF2B5EF4-FFF2-40B4-BE49-F238E27FC236}">
                <a16:creationId xmlns:a16="http://schemas.microsoft.com/office/drawing/2014/main" id="{99244041-DF63-463E-8980-B4BAB878CD52}"/>
              </a:ext>
            </a:extLst>
          </p:cNvPr>
          <p:cNvSpPr>
            <a:spLocks noGrp="1"/>
          </p:cNvSpPr>
          <p:nvPr>
            <p:ph type="sldNum" sz="quarter" idx="10"/>
          </p:nvPr>
        </p:nvSpPr>
        <p:spPr/>
        <p:txBody>
          <a:bodyPr/>
          <a:lstStyle/>
          <a:p>
            <a:fld id="{F9510068-CF9F-1546-A962-438E155E6626}" type="slidenum">
              <a:rPr lang="nl-NL" altLang="nl-NL" smtClean="0"/>
              <a:pPr/>
              <a:t>16</a:t>
            </a:fld>
            <a:endParaRPr lang="nl-NL" altLang="nl-NL" dirty="0"/>
          </a:p>
        </p:txBody>
      </p:sp>
    </p:spTree>
    <p:extLst>
      <p:ext uri="{BB962C8B-B14F-4D97-AF65-F5344CB8AC3E}">
        <p14:creationId xmlns:p14="http://schemas.microsoft.com/office/powerpoint/2010/main" val="56776068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372D3-4816-407B-869E-D7A93A513AD4}"/>
              </a:ext>
            </a:extLst>
          </p:cNvPr>
          <p:cNvSpPr>
            <a:spLocks noGrp="1"/>
          </p:cNvSpPr>
          <p:nvPr>
            <p:ph type="title"/>
          </p:nvPr>
        </p:nvSpPr>
        <p:spPr/>
        <p:txBody>
          <a:bodyPr/>
          <a:lstStyle/>
          <a:p>
            <a:r>
              <a:rPr lang="nl-NL" dirty="0"/>
              <a:t>Background</a:t>
            </a:r>
            <a:endParaRPr lang="en-US" dirty="0"/>
          </a:p>
        </p:txBody>
      </p:sp>
      <p:sp useBgFill="1">
        <p:nvSpPr>
          <p:cNvPr id="3" name="Tijdelijke aanduiding voor inhoud 2">
            <a:extLst>
              <a:ext uri="{FF2B5EF4-FFF2-40B4-BE49-F238E27FC236}">
                <a16:creationId xmlns:a16="http://schemas.microsoft.com/office/drawing/2014/main" id="{A4FBE1BA-ADCE-4442-BECE-91E9AEFE19C2}"/>
              </a:ext>
            </a:extLst>
          </p:cNvPr>
          <p:cNvSpPr>
            <a:spLocks noGrp="1"/>
          </p:cNvSpPr>
          <p:nvPr>
            <p:ph idx="1"/>
          </p:nvPr>
        </p:nvSpPr>
        <p:spPr>
          <a:xfrm>
            <a:off x="1200733" y="1799999"/>
            <a:ext cx="14889083" cy="7020000"/>
          </a:xfrm>
        </p:spPr>
        <p:txBody>
          <a:bodyPr>
            <a:normAutofit/>
          </a:bodyPr>
          <a:lstStyle/>
          <a:p>
            <a:r>
              <a:rPr lang="nl-NL" dirty="0"/>
              <a:t>Framework </a:t>
            </a:r>
            <a:r>
              <a:rPr lang="nl-NL" dirty="0" err="1"/>
              <a:t>developed</a:t>
            </a:r>
            <a:r>
              <a:rPr lang="nl-NL" dirty="0"/>
              <a:t> </a:t>
            </a:r>
            <a:r>
              <a:rPr lang="nl-NL" dirty="0" err="1"/>
              <a:t>by</a:t>
            </a:r>
            <a:r>
              <a:rPr lang="nl-NL" dirty="0"/>
              <a:t> Jean-François Mercure (</a:t>
            </a:r>
            <a:r>
              <a:rPr lang="nl-NL" dirty="0" err="1"/>
              <a:t>currently</a:t>
            </a:r>
            <a:r>
              <a:rPr lang="nl-NL" dirty="0"/>
              <a:t> professor at Radboud University, Nijmegen, The Netherlands).</a:t>
            </a:r>
          </a:p>
          <a:p>
            <a:pPr lvl="1"/>
            <a:r>
              <a:rPr lang="nl-NL" dirty="0" err="1"/>
              <a:t>FTT:Power</a:t>
            </a:r>
            <a:r>
              <a:rPr lang="nl-NL" dirty="0"/>
              <a:t> (2012, Jean-François Mercure)			</a:t>
            </a:r>
            <a:endParaRPr lang="nl-NL" u="sng" dirty="0"/>
          </a:p>
          <a:p>
            <a:pPr lvl="1"/>
            <a:r>
              <a:rPr lang="nl-NL" dirty="0" err="1"/>
              <a:t>FTT:Transport</a:t>
            </a:r>
            <a:r>
              <a:rPr lang="nl-NL" dirty="0"/>
              <a:t> (2015, </a:t>
            </a:r>
            <a:r>
              <a:rPr lang="nl-NL" dirty="0" err="1"/>
              <a:t>Aileen</a:t>
            </a:r>
            <a:r>
              <a:rPr lang="nl-NL" dirty="0"/>
              <a:t> Lam)</a:t>
            </a:r>
          </a:p>
          <a:p>
            <a:pPr lvl="1"/>
            <a:r>
              <a:rPr lang="nl-NL" dirty="0" err="1"/>
              <a:t>FTT:Heat</a:t>
            </a:r>
            <a:r>
              <a:rPr lang="nl-NL" dirty="0"/>
              <a:t> (2017, Florian </a:t>
            </a:r>
            <a:r>
              <a:rPr lang="nl-NL" dirty="0" err="1"/>
              <a:t>Knobloch</a:t>
            </a:r>
            <a:r>
              <a:rPr lang="nl-NL" dirty="0"/>
              <a:t>)</a:t>
            </a:r>
          </a:p>
          <a:p>
            <a:pPr lvl="1"/>
            <a:r>
              <a:rPr lang="nl-NL" dirty="0" err="1"/>
              <a:t>FTT:Steel</a:t>
            </a:r>
            <a:r>
              <a:rPr lang="nl-NL" dirty="0"/>
              <a:t> (~2018, Lorena van </a:t>
            </a:r>
            <a:r>
              <a:rPr lang="nl-NL" dirty="0" err="1"/>
              <a:t>Duuren</a:t>
            </a:r>
            <a:r>
              <a:rPr lang="nl-NL" dirty="0"/>
              <a:t> &amp; Pim Vercoulen) 	</a:t>
            </a:r>
          </a:p>
          <a:p>
            <a:pPr lvl="1"/>
            <a:r>
              <a:rPr lang="nl-NL" dirty="0" err="1"/>
              <a:t>FTT:Agriculture</a:t>
            </a:r>
            <a:r>
              <a:rPr lang="nl-NL" dirty="0"/>
              <a:t> (~2018, </a:t>
            </a:r>
            <a:r>
              <a:rPr lang="nl-NL" dirty="0" err="1"/>
              <a:t>Sören</a:t>
            </a:r>
            <a:r>
              <a:rPr lang="nl-NL" dirty="0"/>
              <a:t> </a:t>
            </a:r>
            <a:r>
              <a:rPr lang="nl-NL" dirty="0" err="1"/>
              <a:t>Linder</a:t>
            </a:r>
            <a:r>
              <a:rPr lang="nl-NL" dirty="0"/>
              <a:t>)</a:t>
            </a:r>
          </a:p>
          <a:p>
            <a:pPr lvl="1"/>
            <a:r>
              <a:rPr lang="nl-NL" dirty="0" err="1"/>
              <a:t>FTT:Cement</a:t>
            </a:r>
            <a:r>
              <a:rPr lang="nl-NL" dirty="0"/>
              <a:t> (</a:t>
            </a:r>
            <a:r>
              <a:rPr lang="nl-NL" dirty="0" err="1"/>
              <a:t>t.b.a</a:t>
            </a:r>
            <a:r>
              <a:rPr lang="nl-NL" dirty="0"/>
              <a:t>.)</a:t>
            </a:r>
          </a:p>
          <a:p>
            <a:pPr lvl="1"/>
            <a:endParaRPr lang="nl-NL" dirty="0"/>
          </a:p>
          <a:p>
            <a:r>
              <a:rPr lang="nl-NL" dirty="0" err="1"/>
              <a:t>Together</a:t>
            </a:r>
            <a:r>
              <a:rPr lang="nl-NL" dirty="0"/>
              <a:t> these sectors account </a:t>
            </a:r>
            <a:r>
              <a:rPr lang="nl-NL" dirty="0" err="1"/>
              <a:t>for</a:t>
            </a:r>
            <a:r>
              <a:rPr lang="nl-NL" dirty="0"/>
              <a:t> </a:t>
            </a:r>
            <a:r>
              <a:rPr lang="nl-NL" dirty="0" err="1"/>
              <a:t>the</a:t>
            </a:r>
            <a:r>
              <a:rPr lang="nl-NL" dirty="0"/>
              <a:t> </a:t>
            </a:r>
            <a:r>
              <a:rPr lang="nl-NL" dirty="0" err="1"/>
              <a:t>majority</a:t>
            </a:r>
            <a:r>
              <a:rPr lang="nl-NL" dirty="0"/>
              <a:t> of </a:t>
            </a:r>
            <a:r>
              <a:rPr lang="nl-NL" dirty="0" err="1"/>
              <a:t>all</a:t>
            </a:r>
            <a:r>
              <a:rPr lang="nl-NL" dirty="0"/>
              <a:t> </a:t>
            </a:r>
            <a:r>
              <a:rPr lang="nl-NL" dirty="0" err="1"/>
              <a:t>emissions</a:t>
            </a:r>
            <a:r>
              <a:rPr lang="nl-NL" dirty="0"/>
              <a:t>!</a:t>
            </a:r>
          </a:p>
        </p:txBody>
      </p:sp>
      <p:pic>
        <p:nvPicPr>
          <p:cNvPr id="8" name="Tijdelijke aanduiding voor inhoud 11">
            <a:extLst>
              <a:ext uri="{FF2B5EF4-FFF2-40B4-BE49-F238E27FC236}">
                <a16:creationId xmlns:a16="http://schemas.microsoft.com/office/drawing/2014/main" id="{30B30D98-8A27-4F16-9999-FF803038C26A}"/>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5" name="Tijdelijke aanduiding voor voettekst 4">
            <a:extLst>
              <a:ext uri="{FF2B5EF4-FFF2-40B4-BE49-F238E27FC236}">
                <a16:creationId xmlns:a16="http://schemas.microsoft.com/office/drawing/2014/main" id="{0391055B-C768-4ACF-80D5-795F44764A97}"/>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7" name="Tijdelijke aanduiding voor dianummer 6">
            <a:extLst>
              <a:ext uri="{FF2B5EF4-FFF2-40B4-BE49-F238E27FC236}">
                <a16:creationId xmlns:a16="http://schemas.microsoft.com/office/drawing/2014/main" id="{6285E074-6332-44FD-A95D-578284563F0C}"/>
              </a:ext>
            </a:extLst>
          </p:cNvPr>
          <p:cNvSpPr>
            <a:spLocks noGrp="1"/>
          </p:cNvSpPr>
          <p:nvPr>
            <p:ph type="sldNum" sz="quarter" idx="10"/>
          </p:nvPr>
        </p:nvSpPr>
        <p:spPr/>
        <p:txBody>
          <a:bodyPr/>
          <a:lstStyle/>
          <a:p>
            <a:fld id="{F9510068-CF9F-1546-A962-438E155E6626}" type="slidenum">
              <a:rPr lang="nl-NL" altLang="nl-NL" smtClean="0"/>
              <a:pPr/>
              <a:t>2</a:t>
            </a:fld>
            <a:endParaRPr lang="nl-NL" altLang="nl-NL" dirty="0"/>
          </a:p>
        </p:txBody>
      </p:sp>
    </p:spTree>
    <p:extLst>
      <p:ext uri="{BB962C8B-B14F-4D97-AF65-F5344CB8AC3E}">
        <p14:creationId xmlns:p14="http://schemas.microsoft.com/office/powerpoint/2010/main" val="167554562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372D3-4816-407B-869E-D7A93A513AD4}"/>
              </a:ext>
            </a:extLst>
          </p:cNvPr>
          <p:cNvSpPr>
            <a:spLocks noGrp="1"/>
          </p:cNvSpPr>
          <p:nvPr>
            <p:ph type="title"/>
          </p:nvPr>
        </p:nvSpPr>
        <p:spPr/>
        <p:txBody>
          <a:bodyPr/>
          <a:lstStyle/>
          <a:p>
            <a:r>
              <a:rPr lang="nl-NL" dirty="0" err="1"/>
              <a:t>Innovation</a:t>
            </a:r>
            <a:r>
              <a:rPr lang="nl-NL" dirty="0"/>
              <a:t> </a:t>
            </a:r>
            <a:r>
              <a:rPr lang="nl-NL" dirty="0" err="1"/>
              <a:t>economics</a:t>
            </a:r>
            <a:endParaRPr lang="en-US" dirty="0"/>
          </a:p>
        </p:txBody>
      </p:sp>
      <p:sp useBgFill="1">
        <p:nvSpPr>
          <p:cNvPr id="3" name="Tijdelijke aanduiding voor inhoud 2">
            <a:extLst>
              <a:ext uri="{FF2B5EF4-FFF2-40B4-BE49-F238E27FC236}">
                <a16:creationId xmlns:a16="http://schemas.microsoft.com/office/drawing/2014/main" id="{A4FBE1BA-ADCE-4442-BECE-91E9AEFE19C2}"/>
              </a:ext>
            </a:extLst>
          </p:cNvPr>
          <p:cNvSpPr>
            <a:spLocks noGrp="1"/>
          </p:cNvSpPr>
          <p:nvPr>
            <p:ph idx="1"/>
          </p:nvPr>
        </p:nvSpPr>
        <p:spPr>
          <a:xfrm>
            <a:off x="1200733" y="1799999"/>
            <a:ext cx="14889083" cy="7020000"/>
          </a:xfrm>
        </p:spPr>
        <p:txBody>
          <a:bodyPr>
            <a:normAutofit/>
          </a:bodyPr>
          <a:lstStyle/>
          <a:p>
            <a:r>
              <a:rPr lang="nl-NL" dirty="0"/>
              <a:t>FTT </a:t>
            </a:r>
            <a:r>
              <a:rPr lang="nl-NL" dirty="0" err="1"/>
              <a:t>framework</a:t>
            </a:r>
            <a:r>
              <a:rPr lang="nl-NL" dirty="0"/>
              <a:t> is </a:t>
            </a:r>
            <a:r>
              <a:rPr lang="nl-NL" dirty="0" err="1"/>
              <a:t>based</a:t>
            </a:r>
            <a:r>
              <a:rPr lang="nl-NL" dirty="0"/>
              <a:t> on </a:t>
            </a:r>
            <a:r>
              <a:rPr lang="nl-NL" dirty="0" err="1"/>
              <a:t>innovation</a:t>
            </a:r>
            <a:r>
              <a:rPr lang="nl-NL" dirty="0"/>
              <a:t> </a:t>
            </a:r>
            <a:r>
              <a:rPr lang="nl-NL" dirty="0" err="1"/>
              <a:t>economics</a:t>
            </a:r>
            <a:r>
              <a:rPr lang="nl-NL" dirty="0"/>
              <a:t> (=</a:t>
            </a:r>
            <a:r>
              <a:rPr lang="nl-NL" dirty="0" err="1"/>
              <a:t>Schumpeter</a:t>
            </a:r>
            <a:r>
              <a:rPr lang="nl-NL" dirty="0"/>
              <a:t> </a:t>
            </a:r>
            <a:r>
              <a:rPr lang="nl-NL" dirty="0" err="1"/>
              <a:t>economics</a:t>
            </a:r>
            <a:r>
              <a:rPr lang="nl-NL" dirty="0"/>
              <a:t>)</a:t>
            </a:r>
          </a:p>
          <a:p>
            <a:pPr lvl="2"/>
            <a:r>
              <a:rPr lang="nl-NL" dirty="0"/>
              <a:t>Learning </a:t>
            </a:r>
            <a:r>
              <a:rPr lang="nl-NL" dirty="0" err="1"/>
              <a:t>rate</a:t>
            </a:r>
            <a:endParaRPr lang="nl-NL" dirty="0"/>
          </a:p>
          <a:p>
            <a:pPr lvl="2"/>
            <a:r>
              <a:rPr lang="nl-NL" dirty="0"/>
              <a:t>S-curve</a:t>
            </a:r>
          </a:p>
          <a:p>
            <a:r>
              <a:rPr lang="nl-NL" dirty="0" err="1"/>
              <a:t>Why</a:t>
            </a:r>
            <a:r>
              <a:rPr lang="nl-NL" dirty="0"/>
              <a:t> </a:t>
            </a:r>
            <a:r>
              <a:rPr lang="nl-NL" dirty="0" err="1"/>
              <a:t>innovation</a:t>
            </a:r>
            <a:r>
              <a:rPr lang="nl-NL" dirty="0"/>
              <a:t> </a:t>
            </a:r>
            <a:r>
              <a:rPr lang="nl-NL" dirty="0" err="1"/>
              <a:t>economics</a:t>
            </a:r>
            <a:r>
              <a:rPr lang="nl-NL" dirty="0"/>
              <a:t>:</a:t>
            </a:r>
          </a:p>
          <a:p>
            <a:pPr marL="605142" lvl="1" indent="0" algn="ctr">
              <a:buNone/>
            </a:pPr>
            <a:r>
              <a:rPr lang="en-US" i="1" dirty="0"/>
              <a:t>“Firstly, it is the application of technology that has caused the anthropogenic contribution to climate change in the historical context; both coal and oil were part of processes of transformations of economies and societies. Understanding the history of technology then helps us to direct the course of future technical change. Secondly, a change to a low carbon society will require widespread development and mass deployment of new, low carbon technologies”</a:t>
            </a:r>
          </a:p>
          <a:p>
            <a:pPr marL="605142" lvl="1" indent="0" algn="ctr">
              <a:buNone/>
            </a:pPr>
            <a:r>
              <a:rPr lang="nl-NL" dirty="0"/>
              <a:t>(</a:t>
            </a:r>
            <a:r>
              <a:rPr lang="en-US" dirty="0"/>
              <a:t>Köhler, et al. 2006)</a:t>
            </a:r>
            <a:endParaRPr lang="nl-NL" dirty="0"/>
          </a:p>
          <a:p>
            <a:r>
              <a:rPr lang="nl-NL" dirty="0"/>
              <a:t>The bottom-up </a:t>
            </a:r>
            <a:r>
              <a:rPr lang="nl-NL" dirty="0" err="1"/>
              <a:t>schumpeter</a:t>
            </a:r>
            <a:r>
              <a:rPr lang="nl-NL" dirty="0"/>
              <a:t> approach </a:t>
            </a:r>
            <a:r>
              <a:rPr lang="nl-NL" dirty="0" err="1"/>
              <a:t>works</a:t>
            </a:r>
            <a:r>
              <a:rPr lang="nl-NL" dirty="0"/>
              <a:t> well </a:t>
            </a:r>
            <a:r>
              <a:rPr lang="nl-NL" dirty="0" err="1"/>
              <a:t>with</a:t>
            </a:r>
            <a:r>
              <a:rPr lang="nl-NL" dirty="0"/>
              <a:t> </a:t>
            </a:r>
            <a:r>
              <a:rPr lang="nl-NL" dirty="0" err="1"/>
              <a:t>the</a:t>
            </a:r>
            <a:r>
              <a:rPr lang="nl-NL" dirty="0"/>
              <a:t> top-down post-</a:t>
            </a:r>
            <a:r>
              <a:rPr lang="nl-NL" dirty="0" err="1"/>
              <a:t>Keynesian</a:t>
            </a:r>
            <a:r>
              <a:rPr lang="nl-NL" dirty="0"/>
              <a:t> approach</a:t>
            </a:r>
          </a:p>
        </p:txBody>
      </p:sp>
      <p:pic>
        <p:nvPicPr>
          <p:cNvPr id="8" name="Tijdelijke aanduiding voor inhoud 11">
            <a:extLst>
              <a:ext uri="{FF2B5EF4-FFF2-40B4-BE49-F238E27FC236}">
                <a16:creationId xmlns:a16="http://schemas.microsoft.com/office/drawing/2014/main" id="{3764A141-0A99-4AFD-B7C3-D7C0AC00572E}"/>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pic>
        <p:nvPicPr>
          <p:cNvPr id="7" name="Afbeelding 6">
            <a:extLst>
              <a:ext uri="{FF2B5EF4-FFF2-40B4-BE49-F238E27FC236}">
                <a16:creationId xmlns:a16="http://schemas.microsoft.com/office/drawing/2014/main" id="{834715BE-A140-4D3B-B7D4-40E09A69F795}"/>
              </a:ext>
            </a:extLst>
          </p:cNvPr>
          <p:cNvPicPr>
            <a:picLocks noChangeAspect="1"/>
          </p:cNvPicPr>
          <p:nvPr/>
        </p:nvPicPr>
        <p:blipFill>
          <a:blip r:embed="rId3"/>
          <a:stretch>
            <a:fillRect/>
          </a:stretch>
        </p:blipFill>
        <p:spPr>
          <a:xfrm>
            <a:off x="146715" y="2309328"/>
            <a:ext cx="8527386" cy="5337176"/>
          </a:xfrm>
          <a:prstGeom prst="rect">
            <a:avLst/>
          </a:prstGeom>
        </p:spPr>
      </p:pic>
      <p:pic>
        <p:nvPicPr>
          <p:cNvPr id="9" name="Afbeelding 8">
            <a:extLst>
              <a:ext uri="{FF2B5EF4-FFF2-40B4-BE49-F238E27FC236}">
                <a16:creationId xmlns:a16="http://schemas.microsoft.com/office/drawing/2014/main" id="{6F423909-4D8C-4BAC-B489-131F1CE592DC}"/>
              </a:ext>
            </a:extLst>
          </p:cNvPr>
          <p:cNvPicPr>
            <a:picLocks noChangeAspect="1"/>
          </p:cNvPicPr>
          <p:nvPr/>
        </p:nvPicPr>
        <p:blipFill>
          <a:blip r:embed="rId4"/>
          <a:stretch>
            <a:fillRect/>
          </a:stretch>
        </p:blipFill>
        <p:spPr>
          <a:xfrm>
            <a:off x="8674101" y="65315"/>
            <a:ext cx="7415714" cy="8623485"/>
          </a:xfrm>
          <a:prstGeom prst="rect">
            <a:avLst/>
          </a:prstGeom>
        </p:spPr>
      </p:pic>
      <p:sp>
        <p:nvSpPr>
          <p:cNvPr id="10" name="Tekstvak 9">
            <a:extLst>
              <a:ext uri="{FF2B5EF4-FFF2-40B4-BE49-F238E27FC236}">
                <a16:creationId xmlns:a16="http://schemas.microsoft.com/office/drawing/2014/main" id="{CF498F7B-067B-4442-9690-877049F9AA04}"/>
              </a:ext>
            </a:extLst>
          </p:cNvPr>
          <p:cNvSpPr txBox="1"/>
          <p:nvPr/>
        </p:nvSpPr>
        <p:spPr>
          <a:xfrm>
            <a:off x="950393" y="7620000"/>
            <a:ext cx="7951304" cy="400110"/>
          </a:xfrm>
          <a:prstGeom prst="rect">
            <a:avLst/>
          </a:prstGeom>
          <a:noFill/>
        </p:spPr>
        <p:txBody>
          <a:bodyPr wrap="square" rtlCol="0">
            <a:spAutoFit/>
          </a:bodyPr>
          <a:lstStyle/>
          <a:p>
            <a:r>
              <a:rPr lang="en-US" sz="2000" dirty="0" err="1">
                <a:latin typeface="+mn-lt"/>
              </a:rPr>
              <a:t>Nakicenovic</a:t>
            </a:r>
            <a:r>
              <a:rPr lang="en-US" sz="2000" dirty="0">
                <a:latin typeface="+mn-lt"/>
              </a:rPr>
              <a:t>, Technology Forecasting and Social Change (1986)</a:t>
            </a:r>
          </a:p>
        </p:txBody>
      </p:sp>
      <p:sp>
        <p:nvSpPr>
          <p:cNvPr id="11" name="Tekstvak 10">
            <a:extLst>
              <a:ext uri="{FF2B5EF4-FFF2-40B4-BE49-F238E27FC236}">
                <a16:creationId xmlns:a16="http://schemas.microsoft.com/office/drawing/2014/main" id="{07D4A646-ED0F-4732-AEE4-93C9152036D4}"/>
              </a:ext>
            </a:extLst>
          </p:cNvPr>
          <p:cNvSpPr txBox="1"/>
          <p:nvPr/>
        </p:nvSpPr>
        <p:spPr>
          <a:xfrm rot="5400000">
            <a:off x="12314218" y="4860343"/>
            <a:ext cx="7951304" cy="400110"/>
          </a:xfrm>
          <a:prstGeom prst="rect">
            <a:avLst/>
          </a:prstGeom>
          <a:noFill/>
        </p:spPr>
        <p:txBody>
          <a:bodyPr wrap="square" rtlCol="0">
            <a:spAutoFit/>
          </a:bodyPr>
          <a:lstStyle/>
          <a:p>
            <a:r>
              <a:rPr lang="en-US" sz="2000" dirty="0"/>
              <a:t>Global Energy Assessment Ch1 Energy Primer p113 (2012)</a:t>
            </a:r>
            <a:endParaRPr lang="en-US" sz="2000" dirty="0">
              <a:latin typeface="+mn-lt"/>
            </a:endParaRPr>
          </a:p>
        </p:txBody>
      </p:sp>
      <p:pic>
        <p:nvPicPr>
          <p:cNvPr id="5" name="Afbeelding 4">
            <a:extLst>
              <a:ext uri="{FF2B5EF4-FFF2-40B4-BE49-F238E27FC236}">
                <a16:creationId xmlns:a16="http://schemas.microsoft.com/office/drawing/2014/main" id="{05BB2DB1-E323-4328-8901-A2B7A467D793}"/>
              </a:ext>
            </a:extLst>
          </p:cNvPr>
          <p:cNvPicPr>
            <a:picLocks noChangeAspect="1"/>
          </p:cNvPicPr>
          <p:nvPr/>
        </p:nvPicPr>
        <p:blipFill>
          <a:blip r:embed="rId5"/>
          <a:stretch>
            <a:fillRect/>
          </a:stretch>
        </p:blipFill>
        <p:spPr>
          <a:xfrm>
            <a:off x="5070812" y="2879499"/>
            <a:ext cx="7148924" cy="5566398"/>
          </a:xfrm>
          <a:prstGeom prst="rect">
            <a:avLst/>
          </a:prstGeom>
        </p:spPr>
      </p:pic>
      <p:sp>
        <p:nvSpPr>
          <p:cNvPr id="12" name="Tekstvak 11">
            <a:extLst>
              <a:ext uri="{FF2B5EF4-FFF2-40B4-BE49-F238E27FC236}">
                <a16:creationId xmlns:a16="http://schemas.microsoft.com/office/drawing/2014/main" id="{3D664284-C2FD-47D4-A550-607FC1C02654}"/>
              </a:ext>
            </a:extLst>
          </p:cNvPr>
          <p:cNvSpPr txBox="1"/>
          <p:nvPr/>
        </p:nvSpPr>
        <p:spPr>
          <a:xfrm>
            <a:off x="4361555" y="8288690"/>
            <a:ext cx="7742975" cy="400110"/>
          </a:xfrm>
          <a:prstGeom prst="rect">
            <a:avLst/>
          </a:prstGeom>
          <a:noFill/>
        </p:spPr>
        <p:txBody>
          <a:bodyPr wrap="square" rtlCol="0">
            <a:spAutoFit/>
          </a:bodyPr>
          <a:lstStyle/>
          <a:p>
            <a:r>
              <a:rPr lang="en-US" sz="2000" dirty="0">
                <a:latin typeface="+mn-lt"/>
              </a:rPr>
              <a:t>E.M. Rogers, Diffusion of Innovations, Fifth Edition p281 (2010)</a:t>
            </a:r>
          </a:p>
        </p:txBody>
      </p:sp>
      <p:sp>
        <p:nvSpPr>
          <p:cNvPr id="13" name="Tijdelijke aanduiding voor voettekst 12">
            <a:extLst>
              <a:ext uri="{FF2B5EF4-FFF2-40B4-BE49-F238E27FC236}">
                <a16:creationId xmlns:a16="http://schemas.microsoft.com/office/drawing/2014/main" id="{7827D709-958F-43B4-A5BA-913768E9BD88}"/>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14" name="Tijdelijke aanduiding voor dianummer 13">
            <a:extLst>
              <a:ext uri="{FF2B5EF4-FFF2-40B4-BE49-F238E27FC236}">
                <a16:creationId xmlns:a16="http://schemas.microsoft.com/office/drawing/2014/main" id="{249C9B8F-77E8-4933-9DEA-2AC1AB1DF498}"/>
              </a:ext>
            </a:extLst>
          </p:cNvPr>
          <p:cNvSpPr>
            <a:spLocks noGrp="1"/>
          </p:cNvSpPr>
          <p:nvPr>
            <p:ph type="sldNum" sz="quarter" idx="10"/>
          </p:nvPr>
        </p:nvSpPr>
        <p:spPr/>
        <p:txBody>
          <a:bodyPr/>
          <a:lstStyle/>
          <a:p>
            <a:fld id="{F9510068-CF9F-1546-A962-438E155E6626}" type="slidenum">
              <a:rPr lang="nl-NL" altLang="nl-NL" smtClean="0"/>
              <a:pPr/>
              <a:t>3</a:t>
            </a:fld>
            <a:endParaRPr lang="nl-NL" altLang="nl-NL" dirty="0"/>
          </a:p>
        </p:txBody>
      </p:sp>
    </p:spTree>
    <p:extLst>
      <p:ext uri="{BB962C8B-B14F-4D97-AF65-F5344CB8AC3E}">
        <p14:creationId xmlns:p14="http://schemas.microsoft.com/office/powerpoint/2010/main" val="38141512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
                                            <p:txEl>
                                              <p:pRg st="1" end="1"/>
                                            </p:txEl>
                                          </p:spTgt>
                                        </p:tgtEl>
                                      </p:cBhvr>
                                    </p:animEffect>
                                    <p:set>
                                      <p:cBhvr>
                                        <p:cTn id="33" dur="1" fill="hold">
                                          <p:stCondLst>
                                            <p:cond delay="499"/>
                                          </p:stCondLst>
                                        </p:cTn>
                                        <p:tgtEl>
                                          <p:spTgt spid="3">
                                            <p:txEl>
                                              <p:pRg st="1" end="1"/>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
                                            <p:txEl>
                                              <p:pRg st="2" end="2"/>
                                            </p:txEl>
                                          </p:spTgt>
                                        </p:tgtEl>
                                      </p:cBhvr>
                                    </p:animEffect>
                                    <p:set>
                                      <p:cBhvr>
                                        <p:cTn id="36" dur="1" fill="hold">
                                          <p:stCondLst>
                                            <p:cond delay="499"/>
                                          </p:stCondLst>
                                        </p:cTn>
                                        <p:tgtEl>
                                          <p:spTgt spid="3">
                                            <p:txEl>
                                              <p:pRg st="2" end="2"/>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
                                            <p:txEl>
                                              <p:pRg st="3" end="3"/>
                                            </p:txEl>
                                          </p:spTgt>
                                        </p:tgtEl>
                                      </p:cBhvr>
                                    </p:animEffect>
                                    <p:set>
                                      <p:cBhvr>
                                        <p:cTn id="39" dur="1" fill="hold">
                                          <p:stCondLst>
                                            <p:cond delay="499"/>
                                          </p:stCondLst>
                                        </p:cTn>
                                        <p:tgtEl>
                                          <p:spTgt spid="3">
                                            <p:txEl>
                                              <p:pRg st="3" end="3"/>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
                                            <p:txEl>
                                              <p:pRg st="4" end="4"/>
                                            </p:txEl>
                                          </p:spTgt>
                                        </p:tgtEl>
                                      </p:cBhvr>
                                    </p:animEffect>
                                    <p:set>
                                      <p:cBhvr>
                                        <p:cTn id="42" dur="1" fill="hold">
                                          <p:stCondLst>
                                            <p:cond delay="499"/>
                                          </p:stCondLst>
                                        </p:cTn>
                                        <p:tgtEl>
                                          <p:spTgt spid="3">
                                            <p:txEl>
                                              <p:pRg st="4" end="4"/>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3">
                                            <p:txEl>
                                              <p:pRg st="5" end="5"/>
                                            </p:txEl>
                                          </p:spTgt>
                                        </p:tgtEl>
                                      </p:cBhvr>
                                    </p:animEffect>
                                    <p:set>
                                      <p:cBhvr>
                                        <p:cTn id="45" dur="1" fill="hold">
                                          <p:stCondLst>
                                            <p:cond delay="499"/>
                                          </p:stCondLst>
                                        </p:cTn>
                                        <p:tgtEl>
                                          <p:spTgt spid="3">
                                            <p:txEl>
                                              <p:pRg st="5" end="5"/>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3">
                                            <p:txEl>
                                              <p:pRg st="6" end="6"/>
                                            </p:txEl>
                                          </p:spTgt>
                                        </p:tgtEl>
                                      </p:cBhvr>
                                    </p:animEffect>
                                    <p:set>
                                      <p:cBhvr>
                                        <p:cTn id="48" dur="1" fill="hold">
                                          <p:stCondLst>
                                            <p:cond delay="499"/>
                                          </p:stCondLst>
                                        </p:cTn>
                                        <p:tgtEl>
                                          <p:spTgt spid="3">
                                            <p:txEl>
                                              <p:pRg st="6" end="6"/>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
                                            <p:bg/>
                                          </p:spTgt>
                                        </p:tgtEl>
                                      </p:cBhvr>
                                    </p:animEffect>
                                    <p:set>
                                      <p:cBhvr>
                                        <p:cTn id="51" dur="1" fill="hold">
                                          <p:stCondLst>
                                            <p:cond delay="499"/>
                                          </p:stCondLst>
                                        </p:cTn>
                                        <p:tgtEl>
                                          <p:spTgt spid="3">
                                            <p:bg/>
                                          </p:spTgt>
                                        </p:tgtEl>
                                        <p:attrNameLst>
                                          <p:attrName>style.visibility</p:attrName>
                                        </p:attrNameLst>
                                      </p:cBhvr>
                                      <p:to>
                                        <p:strVal val="hidden"/>
                                      </p:to>
                                    </p:se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p:bldP spid="11" grpId="0"/>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A861D-361C-40D3-8688-45AF0F4176E9}"/>
              </a:ext>
            </a:extLst>
          </p:cNvPr>
          <p:cNvSpPr>
            <a:spLocks noGrp="1"/>
          </p:cNvSpPr>
          <p:nvPr>
            <p:ph type="title"/>
          </p:nvPr>
        </p:nvSpPr>
        <p:spPr/>
        <p:txBody>
          <a:bodyPr/>
          <a:lstStyle/>
          <a:p>
            <a:r>
              <a:rPr lang="nl-NL" dirty="0"/>
              <a:t>General FTT </a:t>
            </a:r>
            <a:r>
              <a:rPr lang="nl-NL" dirty="0" err="1"/>
              <a:t>Methodology</a:t>
            </a:r>
            <a:r>
              <a:rPr lang="nl-NL" dirty="0"/>
              <a:t> – </a:t>
            </a:r>
            <a:r>
              <a:rPr lang="nl-NL" dirty="0" err="1"/>
              <a:t>Levelized</a:t>
            </a:r>
            <a:r>
              <a:rPr lang="nl-NL" dirty="0"/>
              <a:t> </a:t>
            </a:r>
            <a:r>
              <a:rPr lang="nl-NL" dirty="0" err="1"/>
              <a:t>Cost</a:t>
            </a:r>
            <a:endParaRPr lang="en-US" dirty="0"/>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4DEC31CB-725B-4C7C-AF5C-487D67FB5D85}"/>
                  </a:ext>
                </a:extLst>
              </p:cNvPr>
              <p:cNvSpPr>
                <a:spLocks noGrp="1"/>
              </p:cNvSpPr>
              <p:nvPr>
                <p:ph idx="1"/>
              </p:nvPr>
            </p:nvSpPr>
            <p:spPr/>
            <p:txBody>
              <a:bodyPr>
                <a:normAutofit fontScale="85000" lnSpcReduction="20000"/>
              </a:bodyPr>
              <a:lstStyle/>
              <a:p>
                <a:r>
                  <a:rPr lang="nl-NL" dirty="0"/>
                  <a:t>Price of commodity </a:t>
                </a:r>
                <a:r>
                  <a:rPr lang="nl-NL" dirty="0" err="1"/>
                  <a:t>based</a:t>
                </a:r>
                <a:r>
                  <a:rPr lang="nl-NL" dirty="0"/>
                  <a:t> on </a:t>
                </a:r>
                <a:r>
                  <a:rPr lang="nl-NL" dirty="0" err="1"/>
                  <a:t>Levelised</a:t>
                </a:r>
                <a:r>
                  <a:rPr lang="nl-NL" dirty="0"/>
                  <a:t> </a:t>
                </a:r>
                <a:r>
                  <a:rPr lang="nl-NL" dirty="0" err="1"/>
                  <a:t>Cost</a:t>
                </a:r>
                <a:r>
                  <a:rPr lang="nl-NL" dirty="0"/>
                  <a:t> </a:t>
                </a:r>
                <a:r>
                  <a:rPr lang="nl-NL" dirty="0" err="1"/>
                  <a:t>calculation</a:t>
                </a:r>
                <a:endParaRPr lang="nl-NL" dirty="0"/>
              </a:p>
              <a:p>
                <a:pPr marL="457200" lvl="1" indent="0" algn="ctr">
                  <a:buNone/>
                </a:pPr>
                <a14:m>
                  <m:oMathPara xmlns:m="http://schemas.openxmlformats.org/officeDocument/2006/math">
                    <m:oMathParaPr>
                      <m:jc m:val="centerGroup"/>
                    </m:oMathParaPr>
                    <m:oMath xmlns:m="http://schemas.openxmlformats.org/officeDocument/2006/math">
                      <m:r>
                        <a:rPr lang="nl-NL" sz="2400" i="1" dirty="0">
                          <a:latin typeface="Cambria Math" panose="02040503050406030204" pitchFamily="18" charset="0"/>
                        </a:rPr>
                        <m:t>𝑁𝑃𝑉</m:t>
                      </m:r>
                      <m:r>
                        <a:rPr lang="nl-NL" sz="2400" i="1" baseline="-25000" dirty="0" err="1">
                          <a:latin typeface="Cambria Math" panose="02040503050406030204" pitchFamily="18" charset="0"/>
                        </a:rPr>
                        <m:t>𝑒𝑥𝑝𝑒𝑛𝑠𝑒𝑠</m:t>
                      </m:r>
                      <m:r>
                        <a:rPr lang="nl-NL" sz="2400" i="1" dirty="0">
                          <a:latin typeface="Cambria Math" panose="02040503050406030204" pitchFamily="18" charset="0"/>
                        </a:rPr>
                        <m:t>=</m:t>
                      </m:r>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𝐼𝐶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𝑂𝑀</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𝐹𝐶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𝐶𝑂</m:t>
                              </m:r>
                              <m:r>
                                <a:rPr lang="nl-NL" sz="2400" i="1" dirty="0">
                                  <a:latin typeface="Cambria Math" panose="02040503050406030204" pitchFamily="18" charset="0"/>
                                </a:rPr>
                                <m:t>2</m:t>
                              </m:r>
                              <m:r>
                                <a:rPr lang="nl-NL" sz="2400" i="1" dirty="0">
                                  <a:latin typeface="Cambria Math" panose="02040503050406030204" pitchFamily="18" charset="0"/>
                                </a:rPr>
                                <m:t>𝑇</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oMath>
                  </m:oMathPara>
                </a14:m>
                <a:endParaRPr lang="en-US" sz="2400" dirty="0"/>
              </a:p>
              <a:p>
                <a:pPr marL="457200" lvl="1" indent="0" algn="ctr">
                  <a:buNone/>
                </a:pPr>
                <a:endParaRPr lang="en-US" sz="2400" dirty="0"/>
              </a:p>
              <a:p>
                <a:pPr marL="457200" lvl="1" indent="0" algn="ctr">
                  <a:buNone/>
                </a:pPr>
                <a14:m>
                  <m:oMath xmlns:m="http://schemas.openxmlformats.org/officeDocument/2006/math">
                    <m:sSub>
                      <m:sSubPr>
                        <m:ctrlPr>
                          <a:rPr lang="nl-NL" sz="2400" i="1" dirty="0">
                            <a:latin typeface="Cambria Math" panose="02040503050406030204" pitchFamily="18" charset="0"/>
                          </a:rPr>
                        </m:ctrlPr>
                      </m:sSubPr>
                      <m:e>
                        <m:r>
                          <a:rPr lang="nl-NL" sz="2400" i="1" dirty="0">
                            <a:latin typeface="Cambria Math" panose="02040503050406030204" pitchFamily="18" charset="0"/>
                          </a:rPr>
                          <m:t>𝑁</m:t>
                        </m:r>
                        <m:r>
                          <a:rPr lang="en-US" sz="2400" i="1" dirty="0" err="1">
                            <a:latin typeface="Cambria Math" panose="02040503050406030204" pitchFamily="18" charset="0"/>
                          </a:rPr>
                          <m:t>𝑃𝑉</m:t>
                        </m:r>
                      </m:e>
                      <m:sub>
                        <m:r>
                          <a:rPr lang="nl-NL" sz="2400" i="1" dirty="0">
                            <a:latin typeface="Cambria Math" panose="02040503050406030204" pitchFamily="18" charset="0"/>
                          </a:rPr>
                          <m:t>𝑖𝑛𝑐𝑜𝑚𝑒</m:t>
                        </m:r>
                      </m:sub>
                    </m:sSub>
                    <m:r>
                      <a:rPr lang="nl-NL" sz="2400" i="1" dirty="0">
                        <a:latin typeface="Cambria Math" panose="02040503050406030204" pitchFamily="18" charset="0"/>
                      </a:rPr>
                      <m:t>=</m:t>
                    </m:r>
                  </m:oMath>
                </a14:m>
                <a:r>
                  <a:rPr lang="nl-NL" sz="2400" dirty="0"/>
                  <a:t> </a:t>
                </a:r>
                <a14:m>
                  <m:oMath xmlns:m="http://schemas.openxmlformats.org/officeDocument/2006/math">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𝑃</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𝑃𝑟𝑜𝑑𝑢𝑐𝑡𝑖𝑜𝑛</m:t>
                            </m:r>
                            <m:r>
                              <a:rPr lang="nl-NL" sz="2400" i="1" dirty="0">
                                <a:latin typeface="Cambria Math" panose="02040503050406030204" pitchFamily="18" charset="0"/>
                              </a:rPr>
                              <m:t>(</m:t>
                            </m:r>
                            <m:r>
                              <a:rPr lang="nl-NL" sz="2400" i="1" dirty="0">
                                <a:latin typeface="Cambria Math" panose="02040503050406030204" pitchFamily="18" charset="0"/>
                              </a:rPr>
                              <m:t>𝑡</m:t>
                            </m:r>
                            <m:r>
                              <a:rPr lang="nl-NL" sz="2400" i="1" dirty="0">
                                <a:latin typeface="Cambria Math" panose="02040503050406030204" pitchFamily="18" charset="0"/>
                              </a:rPr>
                              <m:t>)</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r>
                      <a:rPr lang="nl-NL" sz="2400" i="1" dirty="0">
                        <a:latin typeface="Cambria Math" panose="02040503050406030204" pitchFamily="18" charset="0"/>
                      </a:rPr>
                      <m:t>=</m:t>
                    </m:r>
                    <m:r>
                      <a:rPr lang="nl-NL" sz="2400" i="1" dirty="0">
                        <a:latin typeface="Cambria Math" panose="02040503050406030204" pitchFamily="18" charset="0"/>
                      </a:rPr>
                      <m:t>𝑃</m:t>
                    </m:r>
                    <m:r>
                      <a:rPr lang="nl-NL" sz="2400" i="1" dirty="0">
                        <a:latin typeface="Cambria Math" panose="02040503050406030204" pitchFamily="18" charset="0"/>
                      </a:rPr>
                      <m:t>∗</m:t>
                    </m:r>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1</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oMath>
                </a14:m>
                <a:endParaRPr lang="en-US" sz="2400" dirty="0"/>
              </a:p>
              <a:p>
                <a:pPr marL="457200" lvl="1" indent="0" algn="ctr">
                  <a:buNone/>
                </a:pPr>
                <a:endParaRPr lang="nl-NL" sz="2400" dirty="0"/>
              </a:p>
              <a:p>
                <a:pPr marL="457200" lvl="1" indent="0" algn="ctr">
                  <a:buNone/>
                </a:pPr>
                <a14:m>
                  <m:oMathPara xmlns:m="http://schemas.openxmlformats.org/officeDocument/2006/math">
                    <m:oMathParaPr>
                      <m:jc m:val="centerGroup"/>
                    </m:oMathParaPr>
                    <m:oMath xmlns:m="http://schemas.openxmlformats.org/officeDocument/2006/math">
                      <m:r>
                        <a:rPr lang="nl-NL" sz="2400" b="0" i="1" smtClean="0">
                          <a:latin typeface="Cambria Math" panose="02040503050406030204" pitchFamily="18" charset="0"/>
                        </a:rPr>
                        <m:t>𝐵𝑟𝑒𝑎𝑘</m:t>
                      </m:r>
                      <m:r>
                        <a:rPr lang="nl-NL" sz="2400" b="0" i="1" smtClean="0">
                          <a:latin typeface="Cambria Math" panose="02040503050406030204" pitchFamily="18" charset="0"/>
                        </a:rPr>
                        <m:t>−</m:t>
                      </m:r>
                      <m:r>
                        <a:rPr lang="nl-NL" sz="2400" b="0" i="1" smtClean="0">
                          <a:latin typeface="Cambria Math" panose="02040503050406030204" pitchFamily="18" charset="0"/>
                        </a:rPr>
                        <m:t>𝑒𝑣𝑒𝑛</m:t>
                      </m:r>
                      <m:r>
                        <a:rPr lang="nl-NL" sz="2400" b="0" i="1" smtClean="0">
                          <a:latin typeface="Cambria Math" panose="02040503050406030204" pitchFamily="18" charset="0"/>
                        </a:rPr>
                        <m:t>:</m:t>
                      </m:r>
                      <m:f>
                        <m:fPr>
                          <m:ctrlPr>
                            <a:rPr lang="nl-NL" sz="2400" b="0" i="1" smtClean="0">
                              <a:latin typeface="Cambria Math" panose="02040503050406030204" pitchFamily="18" charset="0"/>
                            </a:rPr>
                          </m:ctrlPr>
                        </m:fPr>
                        <m:num>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𝑁𝑃𝑉</m:t>
                              </m:r>
                            </m:e>
                            <m:sub>
                              <m:r>
                                <a:rPr lang="nl-NL" sz="2400" b="0" i="1" smtClean="0">
                                  <a:latin typeface="Cambria Math" panose="02040503050406030204" pitchFamily="18" charset="0"/>
                                </a:rPr>
                                <m:t>𝑒𝑥𝑝𝑒𝑛𝑠𝑒𝑠</m:t>
                              </m:r>
                            </m:sub>
                          </m:sSub>
                        </m:num>
                        <m:den>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𝑁𝑃𝑉</m:t>
                              </m:r>
                            </m:e>
                            <m:sub>
                              <m:r>
                                <a:rPr lang="nl-NL" sz="2400" b="0" i="1" smtClean="0">
                                  <a:latin typeface="Cambria Math" panose="02040503050406030204" pitchFamily="18" charset="0"/>
                                </a:rPr>
                                <m:t>𝑖𝑛𝑐𝑜𝑚𝑒</m:t>
                              </m:r>
                            </m:sub>
                          </m:sSub>
                        </m:den>
                      </m:f>
                      <m:r>
                        <a:rPr lang="nl-NL" sz="2400" b="0" i="1" smtClean="0">
                          <a:latin typeface="Cambria Math" panose="02040503050406030204" pitchFamily="18" charset="0"/>
                        </a:rPr>
                        <m:t>=</m:t>
                      </m:r>
                      <m:f>
                        <m:fPr>
                          <m:ctrlPr>
                            <a:rPr lang="nl-NL" sz="2400" b="0" i="1" smtClean="0">
                              <a:latin typeface="Cambria Math" panose="02040503050406030204" pitchFamily="18" charset="0"/>
                            </a:rPr>
                          </m:ctrlPr>
                        </m:fPr>
                        <m:num>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𝐼𝐶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𝑂𝑀</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𝐹𝐶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𝐶𝑂</m:t>
                                  </m:r>
                                  <m:r>
                                    <a:rPr lang="nl-NL" sz="2400" i="1" dirty="0">
                                      <a:latin typeface="Cambria Math" panose="02040503050406030204" pitchFamily="18" charset="0"/>
                                    </a:rPr>
                                    <m:t>2</m:t>
                                  </m:r>
                                  <m:r>
                                    <a:rPr lang="nl-NL" sz="2400" i="1" dirty="0">
                                      <a:latin typeface="Cambria Math" panose="02040503050406030204" pitchFamily="18" charset="0"/>
                                    </a:rPr>
                                    <m:t>𝑇</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num>
                        <m:den>
                          <m:r>
                            <a:rPr lang="nl-NL" sz="2400" i="1" dirty="0">
                              <a:latin typeface="Cambria Math" panose="02040503050406030204" pitchFamily="18" charset="0"/>
                            </a:rPr>
                            <m:t>𝑃</m:t>
                          </m:r>
                          <m:r>
                            <a:rPr lang="nl-NL" sz="2400" i="1" dirty="0">
                              <a:latin typeface="Cambria Math" panose="02040503050406030204" pitchFamily="18" charset="0"/>
                            </a:rPr>
                            <m:t>∗</m:t>
                          </m:r>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1</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den>
                      </m:f>
                      <m:r>
                        <a:rPr lang="nl-NL" sz="2400" b="0" i="1" smtClean="0">
                          <a:latin typeface="Cambria Math" panose="02040503050406030204" pitchFamily="18" charset="0"/>
                        </a:rPr>
                        <m:t>=1</m:t>
                      </m:r>
                    </m:oMath>
                  </m:oMathPara>
                </a14:m>
                <a:endParaRPr lang="en-US" sz="2400" dirty="0"/>
              </a:p>
              <a:p>
                <a:pPr marL="457200" lvl="1" indent="0" algn="ctr">
                  <a:buNone/>
                </a:pPr>
                <a:endParaRPr lang="en-US" sz="2400" dirty="0"/>
              </a:p>
              <a:p>
                <a:pPr marL="457200" lvl="1" indent="0" algn="ctr">
                  <a:buNone/>
                </a:pPr>
                <a14:m>
                  <m:oMath xmlns:m="http://schemas.openxmlformats.org/officeDocument/2006/math">
                    <m:r>
                      <a:rPr lang="nl-NL" sz="2400" i="1">
                        <a:latin typeface="Cambria Math" panose="02040503050406030204" pitchFamily="18" charset="0"/>
                      </a:rPr>
                      <m:t>𝐿𝐶</m:t>
                    </m:r>
                    <m:d>
                      <m:dPr>
                        <m:ctrlPr>
                          <a:rPr lang="nl-NL" sz="2400" i="1">
                            <a:latin typeface="Cambria Math" panose="02040503050406030204" pitchFamily="18" charset="0"/>
                          </a:rPr>
                        </m:ctrlPr>
                      </m:dPr>
                      <m:e>
                        <m:r>
                          <a:rPr lang="nl-NL" sz="2400" i="1">
                            <a:latin typeface="Cambria Math" panose="02040503050406030204" pitchFamily="18" charset="0"/>
                          </a:rPr>
                          <m:t>𝑡</m:t>
                        </m:r>
                      </m:e>
                    </m:d>
                    <m:r>
                      <a:rPr lang="nl-NL" sz="2400" i="1">
                        <a:latin typeface="Cambria Math" panose="02040503050406030204" pitchFamily="18" charset="0"/>
                      </a:rPr>
                      <m:t>=</m:t>
                    </m:r>
                    <m:r>
                      <a:rPr lang="nl-NL" sz="2400" i="1">
                        <a:latin typeface="Cambria Math" panose="02040503050406030204" pitchFamily="18" charset="0"/>
                      </a:rPr>
                      <m:t>𝑃</m:t>
                    </m:r>
                    <m:r>
                      <a:rPr lang="nl-NL" sz="2400" i="1">
                        <a:latin typeface="Cambria Math" panose="02040503050406030204" pitchFamily="18" charset="0"/>
                      </a:rPr>
                      <m:t>=</m:t>
                    </m:r>
                  </m:oMath>
                </a14:m>
                <a:r>
                  <a:rPr lang="nl-NL" sz="2400" dirty="0"/>
                  <a:t> </a:t>
                </a:r>
                <a14:m>
                  <m:oMath xmlns:m="http://schemas.openxmlformats.org/officeDocument/2006/math">
                    <m:f>
                      <m:fPr>
                        <m:ctrlPr>
                          <a:rPr lang="nl-NL" sz="2400" i="1" dirty="0">
                            <a:latin typeface="Cambria Math" panose="02040503050406030204" pitchFamily="18" charset="0"/>
                          </a:rPr>
                        </m:ctrlPr>
                      </m:fPr>
                      <m:num>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𝐼𝐶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𝑂𝑀</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𝐹𝐶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𝐶𝑂</m:t>
                                </m:r>
                                <m:r>
                                  <a:rPr lang="nl-NL" sz="2400" i="1" dirty="0">
                                    <a:latin typeface="Cambria Math" panose="02040503050406030204" pitchFamily="18" charset="0"/>
                                  </a:rPr>
                                  <m:t>2</m:t>
                                </m:r>
                                <m:r>
                                  <a:rPr lang="nl-NL" sz="2400" i="1" dirty="0">
                                    <a:latin typeface="Cambria Math" panose="02040503050406030204" pitchFamily="18" charset="0"/>
                                  </a:rPr>
                                  <m:t>𝑇</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num>
                      <m:den>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1</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den>
                    </m:f>
                  </m:oMath>
                </a14:m>
                <a:endParaRPr lang="en-US" sz="2400" dirty="0"/>
              </a:p>
              <a:p>
                <a:pPr marL="457200" lvl="1" indent="0" algn="ctr">
                  <a:buNone/>
                </a:pPr>
                <a:endParaRPr lang="en-GB" sz="2400" dirty="0"/>
              </a:p>
              <a:p>
                <a:pPr marL="457200" lvl="1" indent="0" algn="ctr">
                  <a:buNone/>
                </a:pPr>
                <a14:m>
                  <m:oMathPara xmlns:m="http://schemas.openxmlformats.org/officeDocument/2006/math">
                    <m:oMathParaPr>
                      <m:jc m:val="centerGroup"/>
                    </m:oMathParaPr>
                    <m:oMath xmlns:m="http://schemas.openxmlformats.org/officeDocument/2006/math">
                      <m:r>
                        <m:rPr>
                          <m:sty m:val="p"/>
                        </m:rPr>
                        <a:rPr lang="en-GB" sz="2400">
                          <a:latin typeface="Cambria Math" panose="02040503050406030204" pitchFamily="18" charset="0"/>
                        </a:rPr>
                        <m:t>sdLC</m:t>
                      </m:r>
                      <m:r>
                        <a:rPr lang="en-GB" sz="2400" i="1">
                          <a:latin typeface="Cambria Math" panose="02040503050406030204" pitchFamily="18" charset="0"/>
                        </a:rPr>
                        <m:t>=</m:t>
                      </m:r>
                      <m:f>
                        <m:fPr>
                          <m:ctrlPr>
                            <a:rPr lang="en-US" sz="2400" i="1">
                              <a:latin typeface="Cambria Math" panose="02040503050406030204" pitchFamily="18" charset="0"/>
                            </a:rPr>
                          </m:ctrlPr>
                        </m:fPr>
                        <m:num>
                          <m:nary>
                            <m:naryPr>
                              <m:chr m:val="∑"/>
                              <m:limLoc m:val="undOvr"/>
                              <m:ctrlPr>
                                <a:rPr lang="en-US" sz="2400" i="1">
                                  <a:latin typeface="Cambria Math" panose="02040503050406030204" pitchFamily="18" charset="0"/>
                                </a:rPr>
                              </m:ctrlPr>
                            </m:naryPr>
                            <m:sub>
                              <m:r>
                                <a:rPr lang="en-GB" sz="2400" i="1">
                                  <a:latin typeface="Cambria Math" panose="02040503050406030204" pitchFamily="18" charset="0"/>
                                </a:rPr>
                                <m:t>0</m:t>
                              </m:r>
                            </m:sub>
                            <m:sup>
                              <m:r>
                                <a:rPr lang="en-GB" sz="2400" i="1">
                                  <a:latin typeface="Cambria Math" panose="02040503050406030204" pitchFamily="18" charset="0"/>
                                </a:rPr>
                                <m:t>𝜏</m:t>
                              </m:r>
                            </m:sup>
                            <m:e>
                              <m:f>
                                <m:fPr>
                                  <m:ctrlPr>
                                    <a:rPr lang="en-US" sz="2400" i="1">
                                      <a:latin typeface="Cambria Math" panose="02040503050406030204" pitchFamily="18" charset="0"/>
                                    </a:rPr>
                                  </m:ctrlPr>
                                </m:fPr>
                                <m:num>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type m:val="skw"/>
                                                  <m:ctrlPr>
                                                    <a:rPr lang="en-US" sz="2400" i="1">
                                                      <a:latin typeface="Cambria Math" panose="02040503050406030204" pitchFamily="18" charset="0"/>
                                                    </a:rPr>
                                                  </m:ctrlPr>
                                                </m:fPr>
                                                <m:num>
                                                  <m:r>
                                                    <a:rPr lang="en-GB" sz="2400" i="1">
                                                      <a:latin typeface="Cambria Math" panose="02040503050406030204" pitchFamily="18" charset="0"/>
                                                    </a:rPr>
                                                    <m:t>𝑠𝑑𝐼𝐶</m:t>
                                                  </m:r>
                                                </m:num>
                                                <m:den>
                                                  <m:r>
                                                    <a:rPr lang="en-GB" sz="2400" i="1">
                                                      <a:latin typeface="Cambria Math" panose="02040503050406030204" pitchFamily="18" charset="0"/>
                                                    </a:rPr>
                                                    <m:t>𝐶𝐹</m:t>
                                                  </m:r>
                                                </m:den>
                                              </m:f>
                                            </m:e>
                                          </m:d>
                                        </m:e>
                                        <m:sup>
                                          <m:r>
                                            <a:rPr lang="en-GB" sz="2400" i="1">
                                              <a:latin typeface="Cambria Math" panose="02040503050406030204" pitchFamily="18" charset="0"/>
                                            </a:rPr>
                                            <m:t>2</m:t>
                                          </m:r>
                                        </m:sup>
                                      </m:sSup>
                                      <m:r>
                                        <a:rPr lang="en-GB" sz="2400" i="1">
                                          <a:latin typeface="Cambria Math" panose="02040503050406030204" pitchFamily="18" charset="0"/>
                                        </a:rPr>
                                        <m:t>+</m:t>
                                      </m:r>
                                      <m:sSup>
                                        <m:sSupPr>
                                          <m:ctrlPr>
                                            <a:rPr lang="en-US" sz="2400" i="1">
                                              <a:latin typeface="Cambria Math" panose="02040503050406030204" pitchFamily="18" charset="0"/>
                                            </a:rPr>
                                          </m:ctrlPr>
                                        </m:sSupPr>
                                        <m:e>
                                          <m:r>
                                            <a:rPr lang="en-GB" sz="2400" i="1">
                                              <a:latin typeface="Cambria Math" panose="02040503050406030204" pitchFamily="18" charset="0"/>
                                            </a:rPr>
                                            <m:t>𝑠𝑑𝑂𝑀</m:t>
                                          </m:r>
                                        </m:e>
                                        <m:sup>
                                          <m:r>
                                            <a:rPr lang="en-GB" sz="2400" i="1">
                                              <a:latin typeface="Cambria Math" panose="02040503050406030204" pitchFamily="18" charset="0"/>
                                            </a:rPr>
                                            <m:t>2</m:t>
                                          </m:r>
                                        </m:sup>
                                      </m:sSup>
                                      <m:r>
                                        <a:rPr lang="en-GB" sz="2400" i="1">
                                          <a:latin typeface="Cambria Math" panose="02040503050406030204" pitchFamily="18" charset="0"/>
                                        </a:rPr>
                                        <m:t>+</m:t>
                                      </m:r>
                                      <m:sSup>
                                        <m:sSupPr>
                                          <m:ctrlPr>
                                            <a:rPr lang="en-US" sz="2400" i="1">
                                              <a:latin typeface="Cambria Math" panose="02040503050406030204" pitchFamily="18" charset="0"/>
                                            </a:rPr>
                                          </m:ctrlPr>
                                        </m:sSupPr>
                                        <m:e>
                                          <m:r>
                                            <a:rPr lang="en-GB" sz="2400" i="1">
                                              <a:latin typeface="Cambria Math" panose="02040503050406030204" pitchFamily="18" charset="0"/>
                                            </a:rPr>
                                            <m:t>𝑠𝑑𝐹𝐶</m:t>
                                          </m:r>
                                        </m:e>
                                        <m:sup>
                                          <m:r>
                                            <a:rPr lang="en-GB" sz="2400" i="1">
                                              <a:latin typeface="Cambria Math" panose="02040503050406030204" pitchFamily="18" charset="0"/>
                                            </a:rPr>
                                            <m:t>2</m:t>
                                          </m:r>
                                        </m:sup>
                                      </m:sSup>
                                      <m:r>
                                        <a:rPr lang="nl-NL" sz="2400" b="0" i="1" smtClean="0">
                                          <a:latin typeface="Cambria Math" panose="02040503050406030204" pitchFamily="18" charset="0"/>
                                        </a:rPr>
                                        <m:t>+…</m:t>
                                      </m:r>
                                    </m:e>
                                  </m:rad>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GB" sz="2400" i="1">
                                              <a:latin typeface="Cambria Math" panose="02040503050406030204" pitchFamily="18" charset="0"/>
                                            </a:rPr>
                                            <m:t>1+</m:t>
                                          </m:r>
                                          <m:r>
                                            <a:rPr lang="en-GB" sz="2400" i="1">
                                              <a:latin typeface="Cambria Math" panose="02040503050406030204" pitchFamily="18" charset="0"/>
                                            </a:rPr>
                                            <m:t>𝑟</m:t>
                                          </m:r>
                                        </m:e>
                                      </m:d>
                                    </m:e>
                                    <m:sup>
                                      <m:r>
                                        <a:rPr lang="en-GB" sz="2400" i="1">
                                          <a:latin typeface="Cambria Math" panose="02040503050406030204" pitchFamily="18" charset="0"/>
                                        </a:rPr>
                                        <m:t>𝑡</m:t>
                                      </m:r>
                                    </m:sup>
                                  </m:sSup>
                                </m:den>
                              </m:f>
                            </m:e>
                          </m:nary>
                        </m:num>
                        <m:den>
                          <m:nary>
                            <m:naryPr>
                              <m:chr m:val="∑"/>
                              <m:limLoc m:val="undOvr"/>
                              <m:ctrlPr>
                                <a:rPr lang="en-US" sz="2400" i="1">
                                  <a:latin typeface="Cambria Math" panose="02040503050406030204" pitchFamily="18" charset="0"/>
                                </a:rPr>
                              </m:ctrlPr>
                            </m:naryPr>
                            <m:sub>
                              <m:r>
                                <a:rPr lang="en-GB" sz="2400" i="1">
                                  <a:latin typeface="Cambria Math" panose="02040503050406030204" pitchFamily="18" charset="0"/>
                                </a:rPr>
                                <m:t>0</m:t>
                              </m:r>
                            </m:sub>
                            <m:sup>
                              <m:r>
                                <a:rPr lang="en-GB" sz="2400" i="1">
                                  <a:latin typeface="Cambria Math" panose="02040503050406030204" pitchFamily="18" charset="0"/>
                                </a:rPr>
                                <m:t>𝜏</m:t>
                              </m:r>
                            </m:sup>
                            <m:e>
                              <m:f>
                                <m:fPr>
                                  <m:ctrlPr>
                                    <a:rPr lang="en-US" sz="2400" i="1">
                                      <a:latin typeface="Cambria Math" panose="02040503050406030204" pitchFamily="18" charset="0"/>
                                    </a:rPr>
                                  </m:ctrlPr>
                                </m:fPr>
                                <m:num>
                                  <m:r>
                                    <a:rPr lang="en-GB" sz="2400" i="1">
                                      <a:latin typeface="Cambria Math" panose="02040503050406030204" pitchFamily="18" charset="0"/>
                                    </a:rPr>
                                    <m:t>1</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GB" sz="2400" i="1">
                                              <a:latin typeface="Cambria Math" panose="02040503050406030204" pitchFamily="18" charset="0"/>
                                            </a:rPr>
                                            <m:t>1+</m:t>
                                          </m:r>
                                          <m:r>
                                            <a:rPr lang="en-GB" sz="2400" i="1">
                                              <a:latin typeface="Cambria Math" panose="02040503050406030204" pitchFamily="18" charset="0"/>
                                            </a:rPr>
                                            <m:t>𝑟</m:t>
                                          </m:r>
                                        </m:e>
                                      </m:d>
                                    </m:e>
                                    <m:sup>
                                      <m:r>
                                        <a:rPr lang="en-GB" sz="2400" i="1">
                                          <a:latin typeface="Cambria Math" panose="02040503050406030204" pitchFamily="18" charset="0"/>
                                        </a:rPr>
                                        <m:t>𝑡</m:t>
                                      </m:r>
                                    </m:sup>
                                  </m:sSup>
                                </m:den>
                              </m:f>
                            </m:e>
                          </m:nary>
                        </m:den>
                      </m:f>
                    </m:oMath>
                  </m:oMathPara>
                </a14:m>
                <a:endParaRPr lang="en-US" sz="2400" dirty="0"/>
              </a:p>
            </p:txBody>
          </p:sp>
        </mc:Choice>
        <mc:Fallback xmlns="">
          <p:sp>
            <p:nvSpPr>
              <p:cNvPr id="3" name="Tijdelijke aanduiding voor inhoud 2">
                <a:extLst>
                  <a:ext uri="{FF2B5EF4-FFF2-40B4-BE49-F238E27FC236}">
                    <a16:creationId xmlns:a16="http://schemas.microsoft.com/office/drawing/2014/main" id="{4DEC31CB-725B-4C7C-AF5C-487D67FB5D85}"/>
                  </a:ext>
                </a:extLst>
              </p:cNvPr>
              <p:cNvSpPr>
                <a:spLocks noGrp="1" noRot="1" noChangeAspect="1" noMove="1" noResize="1" noEditPoints="1" noAdjustHandles="1" noChangeArrowheads="1" noChangeShapeType="1" noTextEdit="1"/>
              </p:cNvSpPr>
              <p:nvPr>
                <p:ph idx="1"/>
              </p:nvPr>
            </p:nvSpPr>
            <p:spPr>
              <a:blipFill>
                <a:blip r:embed="rId2"/>
                <a:stretch>
                  <a:fillRect l="-942" t="-1736"/>
                </a:stretch>
              </a:blipFill>
            </p:spPr>
            <p:txBody>
              <a:bodyPr/>
              <a:lstStyle/>
              <a:p>
                <a:r>
                  <a:rPr lang="en-US">
                    <a:noFill/>
                  </a:rPr>
                  <a:t> </a:t>
                </a:r>
              </a:p>
            </p:txBody>
          </p:sp>
        </mc:Fallback>
      </mc:AlternateContent>
      <p:sp>
        <p:nvSpPr>
          <p:cNvPr id="5" name="Tekstballon: rechthoek met afgeronde hoeken 4">
            <a:extLst>
              <a:ext uri="{FF2B5EF4-FFF2-40B4-BE49-F238E27FC236}">
                <a16:creationId xmlns:a16="http://schemas.microsoft.com/office/drawing/2014/main" id="{4A84EFCB-3C08-4664-B3F7-2F149E0D85CB}"/>
              </a:ext>
            </a:extLst>
          </p:cNvPr>
          <p:cNvSpPr/>
          <p:nvPr/>
        </p:nvSpPr>
        <p:spPr>
          <a:xfrm>
            <a:off x="443466" y="5184215"/>
            <a:ext cx="5791200" cy="2650435"/>
          </a:xfrm>
          <a:prstGeom prst="wedgeRoundRectCallout">
            <a:avLst>
              <a:gd name="adj1" fmla="val 38145"/>
              <a:gd name="adj2" fmla="val 655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err="1"/>
              <a:t>Costs</a:t>
            </a:r>
            <a:r>
              <a:rPr lang="nl-NL" dirty="0"/>
              <a:t> are </a:t>
            </a:r>
            <a:r>
              <a:rPr lang="nl-NL" dirty="0" err="1"/>
              <a:t>not</a:t>
            </a:r>
            <a:r>
              <a:rPr lang="nl-NL" dirty="0"/>
              <a:t> </a:t>
            </a:r>
            <a:r>
              <a:rPr lang="nl-NL" dirty="0" err="1"/>
              <a:t>perfectly</a:t>
            </a:r>
            <a:r>
              <a:rPr lang="nl-NL" dirty="0"/>
              <a:t> </a:t>
            </a:r>
            <a:r>
              <a:rPr lang="nl-NL" dirty="0" err="1"/>
              <a:t>defined</a:t>
            </a:r>
            <a:r>
              <a:rPr lang="nl-NL" dirty="0"/>
              <a:t> </a:t>
            </a:r>
            <a:r>
              <a:rPr lang="nl-NL" dirty="0" err="1"/>
              <a:t>since</a:t>
            </a:r>
            <a:r>
              <a:rPr lang="nl-NL" dirty="0"/>
              <a:t> </a:t>
            </a:r>
            <a:r>
              <a:rPr lang="nl-NL" dirty="0" err="1"/>
              <a:t>there</a:t>
            </a:r>
            <a:r>
              <a:rPr lang="nl-NL" dirty="0"/>
              <a:t> are </a:t>
            </a:r>
            <a:r>
              <a:rPr lang="nl-NL" dirty="0" err="1"/>
              <a:t>regional</a:t>
            </a:r>
            <a:r>
              <a:rPr lang="nl-NL" dirty="0"/>
              <a:t> </a:t>
            </a:r>
            <a:r>
              <a:rPr lang="nl-NL" dirty="0" err="1"/>
              <a:t>variances</a:t>
            </a:r>
            <a:r>
              <a:rPr lang="nl-NL" dirty="0"/>
              <a:t> </a:t>
            </a:r>
            <a:r>
              <a:rPr lang="nl-NL" dirty="0" err="1"/>
              <a:t>that</a:t>
            </a:r>
            <a:r>
              <a:rPr lang="nl-NL" dirty="0"/>
              <a:t> </a:t>
            </a:r>
            <a:r>
              <a:rPr lang="nl-NL" dirty="0" err="1"/>
              <a:t>can</a:t>
            </a:r>
            <a:r>
              <a:rPr lang="nl-NL" dirty="0"/>
              <a:t> affect </a:t>
            </a:r>
            <a:r>
              <a:rPr lang="nl-NL" dirty="0" err="1"/>
              <a:t>the</a:t>
            </a:r>
            <a:r>
              <a:rPr lang="nl-NL" dirty="0"/>
              <a:t> </a:t>
            </a:r>
            <a:r>
              <a:rPr lang="nl-NL" dirty="0" err="1"/>
              <a:t>costs</a:t>
            </a:r>
            <a:r>
              <a:rPr lang="nl-NL" dirty="0"/>
              <a:t> as </a:t>
            </a:r>
            <a:r>
              <a:rPr lang="nl-NL" dirty="0" err="1"/>
              <a:t>experienced</a:t>
            </a:r>
            <a:r>
              <a:rPr lang="nl-NL" dirty="0"/>
              <a:t> </a:t>
            </a:r>
            <a:r>
              <a:rPr lang="nl-NL" dirty="0" err="1"/>
              <a:t>by</a:t>
            </a:r>
            <a:r>
              <a:rPr lang="nl-NL" dirty="0"/>
              <a:t> </a:t>
            </a:r>
            <a:r>
              <a:rPr lang="nl-NL" dirty="0" err="1"/>
              <a:t>the</a:t>
            </a:r>
            <a:r>
              <a:rPr lang="nl-NL" dirty="0"/>
              <a:t> </a:t>
            </a:r>
            <a:r>
              <a:rPr lang="nl-NL" dirty="0" err="1"/>
              <a:t>investor</a:t>
            </a:r>
            <a:endParaRPr lang="en-US" dirty="0"/>
          </a:p>
        </p:txBody>
      </p:sp>
      <p:pic>
        <p:nvPicPr>
          <p:cNvPr id="8" name="Tijdelijke aanduiding voor inhoud 11">
            <a:extLst>
              <a:ext uri="{FF2B5EF4-FFF2-40B4-BE49-F238E27FC236}">
                <a16:creationId xmlns:a16="http://schemas.microsoft.com/office/drawing/2014/main" id="{1C7B1444-BCA6-4A7D-8484-745C3E46285F}"/>
              </a:ext>
            </a:extLst>
          </p:cNvPr>
          <p:cNvPicPr>
            <a:picLocks noChangeAspect="1"/>
          </p:cNvPicPr>
          <p:nvPr/>
        </p:nvPicPr>
        <p:blipFill>
          <a:blip r:embed="rId3"/>
          <a:stretch>
            <a:fillRect/>
          </a:stretch>
        </p:blipFill>
        <p:spPr>
          <a:xfrm>
            <a:off x="0" y="8783638"/>
            <a:ext cx="973137" cy="973137"/>
          </a:xfrm>
          <a:prstGeom prst="rect">
            <a:avLst/>
          </a:prstGeom>
          <a:ln>
            <a:noFill/>
          </a:ln>
          <a:effectLst>
            <a:softEdge rad="112500"/>
          </a:effectLst>
        </p:spPr>
      </p:pic>
      <p:sp>
        <p:nvSpPr>
          <p:cNvPr id="7" name="Tijdelijke aanduiding voor voettekst 6">
            <a:extLst>
              <a:ext uri="{FF2B5EF4-FFF2-40B4-BE49-F238E27FC236}">
                <a16:creationId xmlns:a16="http://schemas.microsoft.com/office/drawing/2014/main" id="{0D47DB77-FABC-4E13-B967-491FE8B7847D}"/>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9" name="Tijdelijke aanduiding voor dianummer 8">
            <a:extLst>
              <a:ext uri="{FF2B5EF4-FFF2-40B4-BE49-F238E27FC236}">
                <a16:creationId xmlns:a16="http://schemas.microsoft.com/office/drawing/2014/main" id="{B94017E9-70F1-4298-8BDD-C2CBDF6BB705}"/>
              </a:ext>
            </a:extLst>
          </p:cNvPr>
          <p:cNvSpPr>
            <a:spLocks noGrp="1"/>
          </p:cNvSpPr>
          <p:nvPr>
            <p:ph type="sldNum" sz="quarter" idx="10"/>
          </p:nvPr>
        </p:nvSpPr>
        <p:spPr/>
        <p:txBody>
          <a:bodyPr/>
          <a:lstStyle/>
          <a:p>
            <a:fld id="{F9510068-CF9F-1546-A962-438E155E6626}" type="slidenum">
              <a:rPr lang="nl-NL" altLang="nl-NL" smtClean="0"/>
              <a:pPr/>
              <a:t>4</a:t>
            </a:fld>
            <a:endParaRPr lang="nl-NL" altLang="nl-NL" dirty="0"/>
          </a:p>
        </p:txBody>
      </p:sp>
    </p:spTree>
    <p:extLst>
      <p:ext uri="{BB962C8B-B14F-4D97-AF65-F5344CB8AC3E}">
        <p14:creationId xmlns:p14="http://schemas.microsoft.com/office/powerpoint/2010/main" val="3377153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BBE8A-D7A9-48E9-AF02-9441F14BA8E2}"/>
              </a:ext>
            </a:extLst>
          </p:cNvPr>
          <p:cNvSpPr>
            <a:spLocks noGrp="1"/>
          </p:cNvSpPr>
          <p:nvPr>
            <p:ph type="title"/>
          </p:nvPr>
        </p:nvSpPr>
        <p:spPr/>
        <p:txBody>
          <a:bodyPr/>
          <a:lstStyle/>
          <a:p>
            <a:r>
              <a:rPr lang="nl-NL" dirty="0"/>
              <a:t>General FTT </a:t>
            </a:r>
            <a:r>
              <a:rPr lang="nl-NL" dirty="0" err="1"/>
              <a:t>Methodology</a:t>
            </a:r>
            <a:r>
              <a:rPr lang="nl-NL" dirty="0"/>
              <a:t> – </a:t>
            </a:r>
            <a:r>
              <a:rPr lang="nl-NL" dirty="0" err="1"/>
              <a:t>Preference</a:t>
            </a:r>
            <a:r>
              <a:rPr lang="nl-NL" dirty="0"/>
              <a:t> Matrix</a:t>
            </a:r>
            <a:endParaRPr lang="en-US" dirty="0"/>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E2464E8B-B619-4F6E-98DE-2EBA2089D17C}"/>
                  </a:ext>
                </a:extLst>
              </p:cNvPr>
              <p:cNvSpPr>
                <a:spLocks noGrp="1"/>
              </p:cNvSpPr>
              <p:nvPr>
                <p:ph idx="1"/>
              </p:nvPr>
            </p:nvSpPr>
            <p:spPr>
              <a:xfrm>
                <a:off x="1200734" y="1799999"/>
                <a:ext cx="7415716" cy="7020000"/>
              </a:xfrm>
            </p:spPr>
            <p:txBody>
              <a:bodyPr/>
              <a:lstStyle/>
              <a:p>
                <a:r>
                  <a:rPr lang="nl-NL" dirty="0"/>
                  <a:t>Preference matrix </a:t>
                </a:r>
              </a:p>
              <a:p>
                <a:r>
                  <a:rPr lang="nl-NL" dirty="0" err="1"/>
                  <a:t>Probility</a:t>
                </a:r>
                <a:r>
                  <a:rPr lang="nl-NL" dirty="0"/>
                  <a:t> of </a:t>
                </a:r>
                <a:r>
                  <a:rPr lang="nl-NL" dirty="0" err="1"/>
                  <a:t>an</a:t>
                </a:r>
                <a:r>
                  <a:rPr lang="nl-NL" dirty="0"/>
                  <a:t> </a:t>
                </a:r>
                <a:r>
                  <a:rPr lang="nl-NL" dirty="0" err="1"/>
                  <a:t>investor</a:t>
                </a:r>
                <a:r>
                  <a:rPr lang="nl-NL" dirty="0"/>
                  <a:t> </a:t>
                </a:r>
                <a:r>
                  <a:rPr lang="nl-NL" dirty="0" err="1"/>
                  <a:t>chosing</a:t>
                </a:r>
                <a:r>
                  <a:rPr lang="nl-NL" dirty="0"/>
                  <a:t> </a:t>
                </a:r>
                <a:r>
                  <a:rPr lang="nl-NL" dirty="0" err="1"/>
                  <a:t>for</a:t>
                </a:r>
                <a:r>
                  <a:rPr lang="nl-NL" dirty="0"/>
                  <a:t> </a:t>
                </a:r>
                <a:r>
                  <a:rPr lang="nl-NL" dirty="0" err="1"/>
                  <a:t>technology</a:t>
                </a:r>
                <a:r>
                  <a:rPr lang="nl-NL" dirty="0"/>
                  <a:t> </a:t>
                </a:r>
                <a:r>
                  <a:rPr lang="nl-NL" i="1" dirty="0"/>
                  <a:t>i</a:t>
                </a:r>
                <a:r>
                  <a:rPr lang="nl-NL" dirty="0"/>
                  <a:t> or </a:t>
                </a:r>
                <a:r>
                  <a:rPr lang="nl-NL" i="1" dirty="0"/>
                  <a:t>j</a:t>
                </a:r>
              </a:p>
              <a:p>
                <a:pPr lvl="2"/>
                <a:r>
                  <a:rPr lang="nl-NL" sz="2800" dirty="0"/>
                  <a:t>Standard </a:t>
                </a:r>
                <a:r>
                  <a:rPr lang="nl-NL" sz="2800" dirty="0" err="1"/>
                  <a:t>deviation</a:t>
                </a:r>
                <a:r>
                  <a:rPr lang="nl-NL" sz="2800" dirty="0"/>
                  <a:t> of </a:t>
                </a:r>
                <a:r>
                  <a:rPr lang="nl-NL" sz="2800" dirty="0" err="1"/>
                  <a:t>preference</a:t>
                </a:r>
                <a:r>
                  <a:rPr lang="nl-NL" sz="2800" dirty="0"/>
                  <a:t> (</a:t>
                </a:r>
                <a:r>
                  <a:rPr lang="nl-NL" sz="2800" dirty="0" err="1"/>
                  <a:t>dF</a:t>
                </a:r>
                <a:r>
                  <a:rPr lang="nl-NL" sz="2800" baseline="-25000" dirty="0" err="1"/>
                  <a:t>ij</a:t>
                </a:r>
                <a:r>
                  <a:rPr lang="nl-NL" sz="2800" dirty="0"/>
                  <a:t>)</a:t>
                </a:r>
              </a:p>
              <a:p>
                <a:pPr lvl="2"/>
                <a14:m>
                  <m:oMath xmlns:m="http://schemas.openxmlformats.org/officeDocument/2006/math">
                    <m:sSub>
                      <m:sSubPr>
                        <m:ctrlPr>
                          <a:rPr lang="nl-NL" sz="2800" i="1">
                            <a:latin typeface="Cambria Math" panose="02040503050406030204" pitchFamily="18" charset="0"/>
                          </a:rPr>
                        </m:ctrlPr>
                      </m:sSubPr>
                      <m:e>
                        <m:r>
                          <a:rPr lang="nl-NL" sz="2800" i="1">
                            <a:latin typeface="Cambria Math" panose="02040503050406030204" pitchFamily="18" charset="0"/>
                          </a:rPr>
                          <m:t>𝑑𝐹</m:t>
                        </m:r>
                        <m:r>
                          <m:rPr>
                            <m:nor/>
                          </m:rPr>
                          <a:rPr lang="nl-NL" sz="2800" dirty="0"/>
                          <m:t> </m:t>
                        </m:r>
                      </m:e>
                      <m:sub>
                        <m:r>
                          <a:rPr lang="nl-NL" sz="2800" b="0" i="1" dirty="0" smtClean="0">
                            <a:latin typeface="Cambria Math" panose="02040503050406030204" pitchFamily="18" charset="0"/>
                          </a:rPr>
                          <m:t>𝑖𝑗</m:t>
                        </m:r>
                      </m:sub>
                    </m:sSub>
                    <m:r>
                      <a:rPr lang="nl-NL" sz="2800" i="1">
                        <a:latin typeface="Cambria Math" panose="02040503050406030204" pitchFamily="18" charset="0"/>
                      </a:rPr>
                      <m:t>=</m:t>
                    </m:r>
                    <m:rad>
                      <m:radPr>
                        <m:degHide m:val="on"/>
                        <m:ctrlPr>
                          <a:rPr lang="nl-NL" sz="2800" i="1">
                            <a:latin typeface="Cambria Math" panose="02040503050406030204" pitchFamily="18" charset="0"/>
                          </a:rPr>
                        </m:ctrlPr>
                      </m:radPr>
                      <m:deg/>
                      <m:e>
                        <m:r>
                          <a:rPr lang="nl-NL" sz="2800" i="1">
                            <a:latin typeface="Cambria Math" panose="02040503050406030204" pitchFamily="18" charset="0"/>
                          </a:rPr>
                          <m:t>2∗</m:t>
                        </m:r>
                        <m:r>
                          <a:rPr lang="nl-NL" sz="2800" b="0" i="1" smtClean="0">
                            <a:latin typeface="Cambria Math" panose="02040503050406030204" pitchFamily="18" charset="0"/>
                          </a:rPr>
                          <m:t>𝑠𝑑</m:t>
                        </m:r>
                        <m:sSup>
                          <m:sSupPr>
                            <m:ctrlPr>
                              <a:rPr lang="nl-NL" sz="2800" i="1">
                                <a:latin typeface="Cambria Math" panose="02040503050406030204" pitchFamily="18" charset="0"/>
                              </a:rPr>
                            </m:ctrlPr>
                          </m:sSupPr>
                          <m:e>
                            <m:sSub>
                              <m:sSubPr>
                                <m:ctrlPr>
                                  <a:rPr lang="nl-NL" sz="2800" i="1">
                                    <a:latin typeface="Cambria Math" panose="02040503050406030204" pitchFamily="18" charset="0"/>
                                  </a:rPr>
                                </m:ctrlPr>
                              </m:sSubPr>
                              <m:e>
                                <m:r>
                                  <a:rPr lang="nl-NL" sz="2800" i="1">
                                    <a:latin typeface="Cambria Math" panose="02040503050406030204" pitchFamily="18" charset="0"/>
                                  </a:rPr>
                                  <m:t>𝐿𝐶</m:t>
                                </m:r>
                              </m:e>
                              <m:sub>
                                <m:r>
                                  <a:rPr lang="nl-NL" sz="2800" b="0" i="1" smtClean="0">
                                    <a:latin typeface="Cambria Math" panose="02040503050406030204" pitchFamily="18" charset="0"/>
                                  </a:rPr>
                                  <m:t>𝑖</m:t>
                                </m:r>
                              </m:sub>
                            </m:sSub>
                          </m:e>
                          <m:sup>
                            <m:r>
                              <a:rPr lang="nl-NL" sz="2800" i="1">
                                <a:latin typeface="Cambria Math" panose="02040503050406030204" pitchFamily="18" charset="0"/>
                              </a:rPr>
                              <m:t>2</m:t>
                            </m:r>
                          </m:sup>
                        </m:sSup>
                        <m:r>
                          <m:rPr>
                            <m:nor/>
                          </m:rPr>
                          <a:rPr lang="en-US" sz="2800" dirty="0"/>
                          <m:t>∗</m:t>
                        </m:r>
                        <m:r>
                          <m:rPr>
                            <m:nor/>
                          </m:rPr>
                          <a:rPr lang="nl-NL" sz="2800" dirty="0"/>
                          <m:t> </m:t>
                        </m:r>
                        <m:sSup>
                          <m:sSupPr>
                            <m:ctrlPr>
                              <a:rPr lang="nl-NL" sz="2800" i="1">
                                <a:latin typeface="Cambria Math" panose="02040503050406030204" pitchFamily="18" charset="0"/>
                              </a:rPr>
                            </m:ctrlPr>
                          </m:sSupPr>
                          <m:e>
                            <m:sSub>
                              <m:sSubPr>
                                <m:ctrlPr>
                                  <a:rPr lang="nl-NL" sz="2800" i="1">
                                    <a:latin typeface="Cambria Math" panose="02040503050406030204" pitchFamily="18" charset="0"/>
                                  </a:rPr>
                                </m:ctrlPr>
                              </m:sSubPr>
                              <m:e>
                                <m:r>
                                  <a:rPr lang="nl-NL" sz="2800" b="0" i="1" smtClean="0">
                                    <a:latin typeface="Cambria Math" panose="02040503050406030204" pitchFamily="18" charset="0"/>
                                  </a:rPr>
                                  <m:t>𝑠𝑑</m:t>
                                </m:r>
                                <m:r>
                                  <a:rPr lang="nl-NL" sz="2800" i="1">
                                    <a:latin typeface="Cambria Math" panose="02040503050406030204" pitchFamily="18" charset="0"/>
                                  </a:rPr>
                                  <m:t>𝐿𝐶</m:t>
                                </m:r>
                              </m:e>
                              <m:sub>
                                <m:r>
                                  <a:rPr lang="nl-NL" sz="2800" b="0" i="1" smtClean="0">
                                    <a:latin typeface="Cambria Math" panose="02040503050406030204" pitchFamily="18" charset="0"/>
                                  </a:rPr>
                                  <m:t>𝑗</m:t>
                                </m:r>
                              </m:sub>
                            </m:sSub>
                          </m:e>
                          <m:sup>
                            <m:r>
                              <a:rPr lang="nl-NL" sz="2800" i="1">
                                <a:latin typeface="Cambria Math" panose="02040503050406030204" pitchFamily="18" charset="0"/>
                              </a:rPr>
                              <m:t>2</m:t>
                            </m:r>
                          </m:sup>
                        </m:sSup>
                      </m:e>
                    </m:rad>
                  </m:oMath>
                </a14:m>
                <a:endParaRPr lang="en-US" sz="2800" dirty="0"/>
              </a:p>
              <a:p>
                <a:pPr lvl="2"/>
                <a:r>
                  <a:rPr lang="nl-NL" sz="2800" dirty="0" err="1"/>
                  <a:t>Preference</a:t>
                </a:r>
                <a:r>
                  <a:rPr lang="nl-NL" sz="2800" dirty="0"/>
                  <a:t> F</a:t>
                </a:r>
                <a:r>
                  <a:rPr lang="nl-NL" sz="2800" baseline="-25000" dirty="0"/>
                  <a:t>A-&gt;B</a:t>
                </a:r>
              </a:p>
              <a:p>
                <a:pPr lvl="2"/>
                <a14:m>
                  <m:oMath xmlns:m="http://schemas.openxmlformats.org/officeDocument/2006/math">
                    <m:sSub>
                      <m:sSubPr>
                        <m:ctrlPr>
                          <a:rPr lang="en-US" sz="2800" i="1">
                            <a:latin typeface="Cambria Math" panose="02040503050406030204" pitchFamily="18" charset="0"/>
                          </a:rPr>
                        </m:ctrlPr>
                      </m:sSubPr>
                      <m:e>
                        <m:r>
                          <m:rPr>
                            <m:sty m:val="p"/>
                          </m:rPr>
                          <a:rPr lang="en-GB" sz="2800">
                            <a:latin typeface="Cambria Math" panose="02040503050406030204" pitchFamily="18" charset="0"/>
                          </a:rPr>
                          <m:t>F</m:t>
                        </m:r>
                      </m:e>
                      <m:sub>
                        <m:r>
                          <a:rPr lang="nl-NL" sz="2800" b="0" i="1" smtClean="0">
                            <a:latin typeface="Cambria Math" panose="02040503050406030204" pitchFamily="18" charset="0"/>
                          </a:rPr>
                          <m:t>𝑖</m:t>
                        </m:r>
                        <m:r>
                          <a:rPr lang="nl-NL" sz="2800" b="0" i="1" smtClean="0">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𝑗</m:t>
                        </m:r>
                      </m:sub>
                    </m:sSub>
                    <m:r>
                      <a:rPr lang="en-GB"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ad>
                          <m:radPr>
                            <m:degHide m:val="on"/>
                            <m:ctrlPr>
                              <a:rPr lang="en-US" sz="2800" i="1">
                                <a:latin typeface="Cambria Math" panose="02040503050406030204" pitchFamily="18" charset="0"/>
                              </a:rPr>
                            </m:ctrlPr>
                          </m:radPr>
                          <m:deg/>
                          <m:e>
                            <m:r>
                              <a:rPr lang="nl-NL" sz="2800" i="1">
                                <a:latin typeface="Cambria Math" panose="02040503050406030204" pitchFamily="18" charset="0"/>
                              </a:rPr>
                              <m:t>𝜋</m:t>
                            </m:r>
                          </m:e>
                        </m:rad>
                      </m:den>
                    </m:f>
                    <m:nary>
                      <m:naryPr>
                        <m:limLoc m:val="undOvr"/>
                        <m:subHide m:val="on"/>
                        <m:supHide m:val="on"/>
                        <m:ctrlPr>
                          <a:rPr lang="en-US" sz="2800" i="1">
                            <a:latin typeface="Cambria Math" panose="02040503050406030204" pitchFamily="18" charset="0"/>
                          </a:rPr>
                        </m:ctrlPr>
                      </m:naryPr>
                      <m:sub/>
                      <m:sup/>
                      <m:e>
                        <m:sSup>
                          <m:sSupPr>
                            <m:ctrlPr>
                              <a:rPr lang="en-US" sz="2800" i="1">
                                <a:latin typeface="Cambria Math" panose="02040503050406030204" pitchFamily="18" charset="0"/>
                              </a:rPr>
                            </m:ctrlPr>
                          </m:sSupPr>
                          <m:e>
                            <m:r>
                              <a:rPr lang="nl-NL" sz="2800" i="1">
                                <a:latin typeface="Cambria Math" panose="02040503050406030204" pitchFamily="18" charset="0"/>
                              </a:rPr>
                              <m:t>𝑒</m:t>
                            </m:r>
                          </m:e>
                          <m:sup>
                            <m:sSup>
                              <m:sSupPr>
                                <m:ctrlPr>
                                  <a:rPr lang="en-US" sz="2800" i="1">
                                    <a:latin typeface="Cambria Math" panose="02040503050406030204" pitchFamily="18" charset="0"/>
                                  </a:rPr>
                                </m:ctrlPr>
                              </m:sSupPr>
                              <m:e>
                                <m:r>
                                  <a:rPr lang="en-US" sz="2800" i="1">
                                    <a:latin typeface="Cambria Math" panose="02040503050406030204" pitchFamily="18" charset="0"/>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nl-NL" sz="2800" i="1">
                                                <a:latin typeface="Cambria Math" panose="02040503050406030204" pitchFamily="18" charset="0"/>
                                              </a:rPr>
                                              <m:t>𝐿𝐶𝑂𝑆</m:t>
                                            </m:r>
                                          </m:e>
                                          <m:sub>
                                            <m:r>
                                              <a:rPr lang="nl-NL" sz="2800" b="0" i="1" smtClean="0">
                                                <a:latin typeface="Cambria Math" panose="02040503050406030204" pitchFamily="18" charset="0"/>
                                              </a:rPr>
                                              <m:t>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nl-NL" sz="2800" i="1">
                                                <a:latin typeface="Cambria Math" panose="02040503050406030204" pitchFamily="18" charset="0"/>
                                              </a:rPr>
                                              <m:t>𝐿𝐶𝑂𝑆</m:t>
                                            </m:r>
                                          </m:e>
                                          <m:sub>
                                            <m:r>
                                              <a:rPr lang="nl-NL" sz="2800" b="0" i="1" smtClean="0">
                                                <a:latin typeface="Cambria Math" panose="02040503050406030204" pitchFamily="18" charset="0"/>
                                              </a:rPr>
                                              <m:t>𝑖</m:t>
                                            </m:r>
                                          </m:sub>
                                        </m:sSub>
                                      </m:num>
                                      <m:den>
                                        <m:sSub>
                                          <m:sSubPr>
                                            <m:ctrlPr>
                                              <a:rPr lang="en-US" sz="2800" i="1">
                                                <a:latin typeface="Cambria Math" panose="02040503050406030204" pitchFamily="18" charset="0"/>
                                              </a:rPr>
                                            </m:ctrlPr>
                                          </m:sSubPr>
                                          <m:e>
                                            <m:r>
                                              <a:rPr lang="nl-NL" sz="2800" i="1">
                                                <a:latin typeface="Cambria Math" panose="02040503050406030204" pitchFamily="18" charset="0"/>
                                              </a:rPr>
                                              <m:t>𝑠𝑑𝐹</m:t>
                                            </m:r>
                                          </m:e>
                                          <m:sub>
                                            <m:r>
                                              <a:rPr lang="nl-NL" sz="2800" b="0" i="1" smtClean="0">
                                                <a:latin typeface="Cambria Math" panose="02040503050406030204" pitchFamily="18" charset="0"/>
                                              </a:rPr>
                                              <m:t>𝑖𝑗</m:t>
                                            </m:r>
                                          </m:sub>
                                        </m:sSub>
                                      </m:den>
                                    </m:f>
                                  </m:e>
                                </m:d>
                              </m:e>
                              <m:sup>
                                <m:r>
                                  <a:rPr lang="en-US" sz="2800" i="1">
                                    <a:latin typeface="Cambria Math" panose="02040503050406030204" pitchFamily="18" charset="0"/>
                                  </a:rPr>
                                  <m:t>2</m:t>
                                </m:r>
                              </m:sup>
                            </m:sSup>
                          </m:sup>
                        </m:sSup>
                      </m:e>
                    </m:nary>
                  </m:oMath>
                </a14:m>
                <a:endParaRPr lang="nl-NL" sz="2800" dirty="0"/>
              </a:p>
              <a:p>
                <a:pPr lvl="2"/>
                <a14:m>
                  <m:oMath xmlns:m="http://schemas.openxmlformats.org/officeDocument/2006/math">
                    <m:sSub>
                      <m:sSubPr>
                        <m:ctrlPr>
                          <a:rPr lang="nl-NL" sz="2800" i="1">
                            <a:latin typeface="Cambria Math" panose="02040503050406030204" pitchFamily="18" charset="0"/>
                          </a:rPr>
                        </m:ctrlPr>
                      </m:sSubPr>
                      <m:e>
                        <m:r>
                          <a:rPr lang="nl-NL" sz="2800" i="1">
                            <a:latin typeface="Cambria Math" panose="02040503050406030204" pitchFamily="18" charset="0"/>
                          </a:rPr>
                          <m:t>𝐹</m:t>
                        </m:r>
                      </m:e>
                      <m:sub>
                        <m:r>
                          <a:rPr lang="nl-NL" sz="2800" b="0" i="1" smtClean="0">
                            <a:latin typeface="Cambria Math" panose="02040503050406030204" pitchFamily="18" charset="0"/>
                          </a:rPr>
                          <m:t>𝑗</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𝑖</m:t>
                        </m:r>
                      </m:sub>
                    </m:sSub>
                    <m:r>
                      <a:rPr lang="nl-NL" sz="2800">
                        <a:latin typeface="Cambria Math" panose="02040503050406030204" pitchFamily="18" charset="0"/>
                        <a:ea typeface="Cambria Math" panose="02040503050406030204" pitchFamily="18" charset="0"/>
                      </a:rPr>
                      <m:t>=</m:t>
                    </m:r>
                    <m:sSub>
                      <m:sSubPr>
                        <m:ctrlPr>
                          <a:rPr lang="nl-NL" sz="2800" i="1">
                            <a:latin typeface="Cambria Math" panose="02040503050406030204" pitchFamily="18" charset="0"/>
                          </a:rPr>
                        </m:ctrlPr>
                      </m:sSubPr>
                      <m:e>
                        <m:r>
                          <a:rPr lang="nl-NL" sz="2800" i="1">
                            <a:latin typeface="Cambria Math" panose="02040503050406030204" pitchFamily="18" charset="0"/>
                          </a:rPr>
                          <m:t>1−</m:t>
                        </m:r>
                        <m:r>
                          <a:rPr lang="nl-NL" sz="2800" i="1">
                            <a:latin typeface="Cambria Math" panose="02040503050406030204" pitchFamily="18" charset="0"/>
                          </a:rPr>
                          <m:t>𝐹</m:t>
                        </m:r>
                      </m:e>
                      <m:sub>
                        <m:r>
                          <a:rPr lang="nl-NL" sz="2800" b="0" i="1" smtClean="0">
                            <a:latin typeface="Cambria Math" panose="02040503050406030204" pitchFamily="18" charset="0"/>
                          </a:rPr>
                          <m:t>𝑗</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𝑖</m:t>
                        </m:r>
                      </m:sub>
                    </m:sSub>
                  </m:oMath>
                </a14:m>
                <a:endParaRPr lang="nl-NL" sz="2800" dirty="0"/>
              </a:p>
              <a:p>
                <a:endParaRPr lang="en-US" dirty="0"/>
              </a:p>
            </p:txBody>
          </p:sp>
        </mc:Choice>
        <mc:Fallback xmlns="">
          <p:sp>
            <p:nvSpPr>
              <p:cNvPr id="3" name="Tijdelijke aanduiding voor inhoud 2">
                <a:extLst>
                  <a:ext uri="{FF2B5EF4-FFF2-40B4-BE49-F238E27FC236}">
                    <a16:creationId xmlns:a16="http://schemas.microsoft.com/office/drawing/2014/main" id="{E2464E8B-B619-4F6E-98DE-2EBA2089D17C}"/>
                  </a:ext>
                </a:extLst>
              </p:cNvPr>
              <p:cNvSpPr>
                <a:spLocks noGrp="1" noRot="1" noChangeAspect="1" noMove="1" noResize="1" noEditPoints="1" noAdjustHandles="1" noChangeArrowheads="1" noChangeShapeType="1" noTextEdit="1"/>
              </p:cNvSpPr>
              <p:nvPr>
                <p:ph idx="1"/>
              </p:nvPr>
            </p:nvSpPr>
            <p:spPr>
              <a:xfrm>
                <a:off x="1200734" y="1799999"/>
                <a:ext cx="7415716" cy="7020000"/>
              </a:xfrm>
              <a:blipFill>
                <a:blip r:embed="rId2"/>
                <a:stretch>
                  <a:fillRect l="-2220" t="-955" r="-493"/>
                </a:stretch>
              </a:blipFill>
            </p:spPr>
            <p:txBody>
              <a:bodyPr/>
              <a:lstStyle/>
              <a:p>
                <a:r>
                  <a:rPr lang="en-US">
                    <a:noFill/>
                  </a:rPr>
                  <a:t> </a:t>
                </a:r>
              </a:p>
            </p:txBody>
          </p:sp>
        </mc:Fallback>
      </mc:AlternateContent>
      <p:pic>
        <p:nvPicPr>
          <p:cNvPr id="8" name="Afbeelding 7">
            <a:extLst>
              <a:ext uri="{FF2B5EF4-FFF2-40B4-BE49-F238E27FC236}">
                <a16:creationId xmlns:a16="http://schemas.microsoft.com/office/drawing/2014/main" id="{E560DEB4-794D-4A3B-A156-EABDD28D4B6F}"/>
              </a:ext>
            </a:extLst>
          </p:cNvPr>
          <p:cNvPicPr>
            <a:picLocks noChangeAspect="1"/>
          </p:cNvPicPr>
          <p:nvPr/>
        </p:nvPicPr>
        <p:blipFill>
          <a:blip r:embed="rId3"/>
          <a:stretch>
            <a:fillRect/>
          </a:stretch>
        </p:blipFill>
        <p:spPr>
          <a:xfrm>
            <a:off x="8674100" y="1799999"/>
            <a:ext cx="7415716" cy="6462161"/>
          </a:xfrm>
          <a:prstGeom prst="rect">
            <a:avLst/>
          </a:prstGeom>
        </p:spPr>
      </p:pic>
      <p:pic>
        <p:nvPicPr>
          <p:cNvPr id="9" name="Tijdelijke aanduiding voor inhoud 11">
            <a:extLst>
              <a:ext uri="{FF2B5EF4-FFF2-40B4-BE49-F238E27FC236}">
                <a16:creationId xmlns:a16="http://schemas.microsoft.com/office/drawing/2014/main" id="{0ACBF86F-73C1-4DFC-A4D3-A32FCF0ECB27}"/>
              </a:ext>
            </a:extLst>
          </p:cNvPr>
          <p:cNvPicPr>
            <a:picLocks noChangeAspect="1"/>
          </p:cNvPicPr>
          <p:nvPr/>
        </p:nvPicPr>
        <p:blipFill>
          <a:blip r:embed="rId4"/>
          <a:stretch>
            <a:fillRect/>
          </a:stretch>
        </p:blipFill>
        <p:spPr>
          <a:xfrm>
            <a:off x="0" y="8783638"/>
            <a:ext cx="973137" cy="973137"/>
          </a:xfrm>
          <a:prstGeom prst="rect">
            <a:avLst/>
          </a:prstGeom>
          <a:ln>
            <a:noFill/>
          </a:ln>
          <a:effectLst>
            <a:softEdge rad="112500"/>
          </a:effectLst>
        </p:spPr>
      </p:pic>
      <p:sp>
        <p:nvSpPr>
          <p:cNvPr id="5" name="Tijdelijke aanduiding voor voettekst 4">
            <a:extLst>
              <a:ext uri="{FF2B5EF4-FFF2-40B4-BE49-F238E27FC236}">
                <a16:creationId xmlns:a16="http://schemas.microsoft.com/office/drawing/2014/main" id="{4480E30C-9E4E-474B-9E54-C3FA6523247B}"/>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7" name="Tijdelijke aanduiding voor dianummer 6">
            <a:extLst>
              <a:ext uri="{FF2B5EF4-FFF2-40B4-BE49-F238E27FC236}">
                <a16:creationId xmlns:a16="http://schemas.microsoft.com/office/drawing/2014/main" id="{D3613137-4F96-4E28-9F80-ACA1CFBE110C}"/>
              </a:ext>
            </a:extLst>
          </p:cNvPr>
          <p:cNvSpPr>
            <a:spLocks noGrp="1"/>
          </p:cNvSpPr>
          <p:nvPr>
            <p:ph type="sldNum" sz="quarter" idx="10"/>
          </p:nvPr>
        </p:nvSpPr>
        <p:spPr/>
        <p:txBody>
          <a:bodyPr/>
          <a:lstStyle/>
          <a:p>
            <a:fld id="{F9510068-CF9F-1546-A962-438E155E6626}" type="slidenum">
              <a:rPr lang="nl-NL" altLang="nl-NL" smtClean="0"/>
              <a:pPr/>
              <a:t>5</a:t>
            </a:fld>
            <a:endParaRPr lang="nl-NL" altLang="nl-NL" dirty="0"/>
          </a:p>
        </p:txBody>
      </p:sp>
    </p:spTree>
    <p:extLst>
      <p:ext uri="{BB962C8B-B14F-4D97-AF65-F5344CB8AC3E}">
        <p14:creationId xmlns:p14="http://schemas.microsoft.com/office/powerpoint/2010/main" val="245890836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33EBC-2B22-43C3-AFCA-278F1DD17271}"/>
              </a:ext>
            </a:extLst>
          </p:cNvPr>
          <p:cNvSpPr>
            <a:spLocks noGrp="1"/>
          </p:cNvSpPr>
          <p:nvPr>
            <p:ph type="title"/>
          </p:nvPr>
        </p:nvSpPr>
        <p:spPr>
          <a:xfrm>
            <a:off x="1200885" y="676639"/>
            <a:ext cx="14889249" cy="1079500"/>
          </a:xfrm>
        </p:spPr>
        <p:txBody>
          <a:bodyPr/>
          <a:lstStyle/>
          <a:p>
            <a:r>
              <a:rPr lang="nl-NL" dirty="0"/>
              <a:t>General FTT </a:t>
            </a:r>
            <a:r>
              <a:rPr lang="nl-NL" dirty="0" err="1"/>
              <a:t>Methodology</a:t>
            </a:r>
            <a:r>
              <a:rPr lang="nl-NL" dirty="0"/>
              <a:t> – Share changes</a:t>
            </a:r>
            <a:endParaRPr lang="en-US" dirty="0"/>
          </a:p>
        </p:txBody>
      </p:sp>
      <mc:AlternateContent xmlns:mc="http://schemas.openxmlformats.org/markup-compatibility/2006" xmlns:a14="http://schemas.microsoft.com/office/drawing/2010/main">
        <mc:Choice Requires="a14">
          <p:sp>
            <p:nvSpPr>
              <p:cNvPr id="10" name="Tijdelijke aanduiding voor inhoud 2">
                <a:extLst>
                  <a:ext uri="{FF2B5EF4-FFF2-40B4-BE49-F238E27FC236}">
                    <a16:creationId xmlns:a16="http://schemas.microsoft.com/office/drawing/2014/main" id="{C4CB6871-D13C-4F29-9693-1490BD3D848A}"/>
                  </a:ext>
                </a:extLst>
              </p:cNvPr>
              <p:cNvSpPr txBox="1">
                <a:spLocks/>
              </p:cNvSpPr>
              <p:nvPr/>
            </p:nvSpPr>
            <p:spPr>
              <a:xfrm>
                <a:off x="265043" y="1800225"/>
                <a:ext cx="7712765" cy="67474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 a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result</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of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the</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LC, we get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investor</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preferences</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F</a:t>
                </a:r>
                <a:r>
                  <a:rPr kumimoji="0" lang="nl-NL" b="0" i="0" u="none" strike="noStrike" kern="1200" cap="none" spc="0" normalizeH="0" baseline="-25000" noProof="0" dirty="0" err="1">
                    <a:ln>
                      <a:noFill/>
                    </a:ln>
                    <a:solidFill>
                      <a:sysClr val="windowText" lastClr="000000"/>
                    </a:solidFill>
                    <a:effectLst/>
                    <a:uLnTx/>
                    <a:uFillTx/>
                    <a:latin typeface="Calibri" panose="020F0502020204030204"/>
                    <a:ea typeface="+mn-ea"/>
                    <a:cs typeface="+mn-cs"/>
                  </a:rPr>
                  <a:t>ij</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and</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as a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result</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of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investor</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preferences</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we get market share changes (</a:t>
                </a:r>
                <a:r>
                  <a:rPr kumimoji="0" lang="el-GR"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Δ</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a:t>
                </a:r>
                <a:r>
                  <a:rPr kumimoji="0" lang="nl-NL" b="0" i="0" u="none" strike="noStrike" kern="1200" cap="none" spc="0" normalizeH="0" baseline="-25000" noProof="0" dirty="0">
                    <a:ln>
                      <a:noFill/>
                    </a:ln>
                    <a:solidFill>
                      <a:sysClr val="windowText" lastClr="000000"/>
                    </a:solidFill>
                    <a:effectLst/>
                    <a:uLnTx/>
                    <a:uFillTx/>
                    <a:latin typeface="Calibri" panose="020F0502020204030204"/>
                    <a:ea typeface="+mn-ea"/>
                    <a:cs typeface="+mn-cs"/>
                  </a:rPr>
                  <a:t>i-&gt;j</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lang="nl-NL" dirty="0">
                  <a:solidFill>
                    <a:sysClr val="windowText" lastClr="000000"/>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indent="0">
                  <a:buNone/>
                </a:pPr>
                <a14:m>
                  <m:oMathPara xmlns:m="http://schemas.openxmlformats.org/officeDocument/2006/math">
                    <m:oMathParaPr>
                      <m:jc m:val="centerGroup"/>
                    </m:oMathParaPr>
                    <m:oMath xmlns:m="http://schemas.openxmlformats.org/officeDocument/2006/math">
                      <m:r>
                        <a:rPr lang="en-GB">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S</m:t>
                          </m:r>
                        </m:e>
                        <m:sub>
                          <m:r>
                            <a:rPr lang="en-GB" i="1">
                              <a:latin typeface="Cambria Math" panose="02040503050406030204" pitchFamily="18" charset="0"/>
                            </a:rPr>
                            <m:t>𝑗</m:t>
                          </m:r>
                          <m:r>
                            <a:rPr lang="en-GB" i="1">
                              <a:latin typeface="Cambria Math" panose="02040503050406030204" pitchFamily="18" charset="0"/>
                            </a:rPr>
                            <m:t>→</m:t>
                          </m:r>
                          <m:r>
                            <a:rPr lang="en-GB" i="1">
                              <a:latin typeface="Cambria Math" panose="02040503050406030204" pitchFamily="18" charset="0"/>
                            </a:rPr>
                            <m:t>𝑖</m:t>
                          </m:r>
                        </m:sub>
                      </m:sSub>
                      <m:r>
                        <a:rPr lang="en-GB"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𝑖</m:t>
                              </m:r>
                            </m:sub>
                          </m:sSub>
                        </m:num>
                        <m:den>
                          <m:sSub>
                            <m:sSubPr>
                              <m:ctrlPr>
                                <a:rPr lang="en-US" i="1">
                                  <a:latin typeface="Cambria Math" panose="02040503050406030204" pitchFamily="18" charset="0"/>
                                </a:rPr>
                              </m:ctrlPr>
                            </m:sSubPr>
                            <m:e>
                              <m:r>
                                <a:rPr lang="en-GB" i="1">
                                  <a:latin typeface="Cambria Math" panose="02040503050406030204" pitchFamily="18" charset="0"/>
                                </a:rPr>
                                <m:t>𝐵𝑇</m:t>
                              </m:r>
                            </m:e>
                            <m:sub>
                              <m:r>
                                <a:rPr lang="en-GB" i="1">
                                  <a:latin typeface="Cambria Math" panose="02040503050406030204" pitchFamily="18" charset="0"/>
                                </a:rPr>
                                <m:t>𝑖</m:t>
                              </m:r>
                            </m:sub>
                          </m:sSub>
                        </m:den>
                      </m:f>
                      <m:r>
                        <a:rPr lang="en-GB"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𝑗</m:t>
                              </m:r>
                            </m:sub>
                          </m:sSub>
                        </m:num>
                        <m:den>
                          <m:sSub>
                            <m:sSubPr>
                              <m:ctrlPr>
                                <a:rPr lang="en-US" i="1">
                                  <a:latin typeface="Cambria Math" panose="02040503050406030204" pitchFamily="18" charset="0"/>
                                </a:rPr>
                              </m:ctrlPr>
                            </m:sSubPr>
                            <m:e>
                              <m:r>
                                <a:rPr lang="en-GB" i="1">
                                  <a:latin typeface="Cambria Math" panose="02040503050406030204" pitchFamily="18" charset="0"/>
                                </a:rPr>
                                <m:t>𝐿𝑇</m:t>
                              </m:r>
                            </m:e>
                            <m:sub>
                              <m:r>
                                <a:rPr lang="en-GB" i="1">
                                  <a:latin typeface="Cambria Math" panose="02040503050406030204" pitchFamily="18" charset="0"/>
                                </a:rPr>
                                <m:t>𝑗</m:t>
                              </m:r>
                            </m:sub>
                          </m:sSub>
                        </m:den>
                      </m:f>
                      <m:r>
                        <a:rPr lang="en-GB" i="1">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F</m:t>
                          </m:r>
                        </m:e>
                        <m:sub>
                          <m:r>
                            <a:rPr lang="en-GB" i="1">
                              <a:latin typeface="Cambria Math" panose="02040503050406030204" pitchFamily="18" charset="0"/>
                            </a:rPr>
                            <m:t>𝑖𝑗</m:t>
                          </m:r>
                        </m:sub>
                      </m:sSub>
                      <m:r>
                        <a:rPr lang="en-GB" i="1">
                          <a:latin typeface="Cambria Math" panose="02040503050406030204" pitchFamily="18" charset="0"/>
                        </a:rPr>
                        <m:t>∙</m:t>
                      </m:r>
                      <m:r>
                        <a:rPr lang="en-GB">
                          <a:latin typeface="Cambria Math" panose="02040503050406030204" pitchFamily="18" charset="0"/>
                        </a:rPr>
                        <m:t>∆</m:t>
                      </m:r>
                      <m:r>
                        <m:rPr>
                          <m:sty m:val="p"/>
                        </m:rPr>
                        <a:rPr lang="en-GB">
                          <a:latin typeface="Cambria Math" panose="02040503050406030204" pitchFamily="18" charset="0"/>
                        </a:rPr>
                        <m:t>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GB">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S</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sub>
                      </m:sSub>
                      <m:r>
                        <a:rPr lang="en-GB"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𝑗</m:t>
                              </m:r>
                            </m:sub>
                          </m:sSub>
                        </m:num>
                        <m:den>
                          <m:sSub>
                            <m:sSubPr>
                              <m:ctrlPr>
                                <a:rPr lang="en-US" i="1">
                                  <a:latin typeface="Cambria Math" panose="02040503050406030204" pitchFamily="18" charset="0"/>
                                </a:rPr>
                              </m:ctrlPr>
                            </m:sSubPr>
                            <m:e>
                              <m:r>
                                <a:rPr lang="en-GB" i="1">
                                  <a:latin typeface="Cambria Math" panose="02040503050406030204" pitchFamily="18" charset="0"/>
                                </a:rPr>
                                <m:t>𝐵𝑇</m:t>
                              </m:r>
                            </m:e>
                            <m:sub>
                              <m:r>
                                <a:rPr lang="en-GB" i="1">
                                  <a:latin typeface="Cambria Math" panose="02040503050406030204" pitchFamily="18" charset="0"/>
                                </a:rPr>
                                <m:t>𝑗</m:t>
                              </m:r>
                            </m:sub>
                          </m:sSub>
                        </m:den>
                      </m:f>
                      <m:r>
                        <a:rPr lang="en-GB"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𝑖</m:t>
                              </m:r>
                            </m:sub>
                          </m:sSub>
                        </m:num>
                        <m:den>
                          <m:sSub>
                            <m:sSubPr>
                              <m:ctrlPr>
                                <a:rPr lang="en-US" i="1">
                                  <a:latin typeface="Cambria Math" panose="02040503050406030204" pitchFamily="18" charset="0"/>
                                </a:rPr>
                              </m:ctrlPr>
                            </m:sSubPr>
                            <m:e>
                              <m:r>
                                <a:rPr lang="en-GB" i="1">
                                  <a:latin typeface="Cambria Math" panose="02040503050406030204" pitchFamily="18" charset="0"/>
                                </a:rPr>
                                <m:t>𝐿𝑇</m:t>
                              </m:r>
                            </m:e>
                            <m:sub>
                              <m:r>
                                <a:rPr lang="en-GB" i="1">
                                  <a:latin typeface="Cambria Math" panose="02040503050406030204" pitchFamily="18" charset="0"/>
                                </a:rPr>
                                <m:t>𝑖</m:t>
                              </m:r>
                            </m:sub>
                          </m:sSub>
                        </m:den>
                      </m:f>
                      <m:r>
                        <a:rPr lang="en-GB" i="1">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F</m:t>
                          </m:r>
                        </m:e>
                        <m:sub>
                          <m:r>
                            <a:rPr lang="en-GB" i="1">
                              <a:latin typeface="Cambria Math" panose="02040503050406030204" pitchFamily="18" charset="0"/>
                            </a:rPr>
                            <m:t>𝑗𝑖</m:t>
                          </m:r>
                        </m:sub>
                      </m:sSub>
                      <m:r>
                        <a:rPr lang="en-GB" i="1">
                          <a:latin typeface="Cambria Math" panose="02040503050406030204" pitchFamily="18" charset="0"/>
                        </a:rPr>
                        <m:t>∙</m:t>
                      </m:r>
                      <m:r>
                        <a:rPr lang="en-GB">
                          <a:latin typeface="Cambria Math" panose="02040503050406030204" pitchFamily="18" charset="0"/>
                        </a:rPr>
                        <m:t>∆</m:t>
                      </m:r>
                      <m:r>
                        <m:rPr>
                          <m:sty m:val="p"/>
                        </m:rPr>
                        <a:rPr lang="en-GB">
                          <a:latin typeface="Cambria Math" panose="02040503050406030204" pitchFamily="18" charset="0"/>
                        </a:rPr>
                        <m:t>t</m:t>
                      </m:r>
                    </m:oMath>
                  </m:oMathPara>
                </a14:m>
                <a:endParaRPr lang="en-US" dirty="0"/>
              </a:p>
              <a:p>
                <a:pPr marL="0" indent="0">
                  <a:buNone/>
                </a:pPr>
                <a:endParaRPr lang="en-US" dirty="0"/>
              </a:p>
              <a:p>
                <a:pPr marL="0" lvl="0" indent="0" fontAlgn="auto">
                  <a:spcAft>
                    <a:spcPts val="0"/>
                  </a:spcAft>
                  <a:buNone/>
                  <a:defRPr/>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panose="02040503050406030204" pitchFamily="18" charset="0"/>
                            </a:rPr>
                          </m:ctrlPr>
                        </m:naryPr>
                        <m:sub>
                          <m:r>
                            <a:rPr lang="en-GB" i="1">
                              <a:latin typeface="Cambria Math" panose="02040503050406030204" pitchFamily="18" charset="0"/>
                            </a:rPr>
                            <m:t>𝑗</m:t>
                          </m:r>
                        </m:sub>
                        <m:sup/>
                        <m:e>
                          <m:r>
                            <a:rPr lang="en-GB">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S</m:t>
                              </m:r>
                            </m:e>
                            <m:sub>
                              <m:r>
                                <a:rPr lang="en-GB" i="1">
                                  <a:latin typeface="Cambria Math" panose="02040503050406030204" pitchFamily="18" charset="0"/>
                                </a:rPr>
                                <m:t>𝑗</m:t>
                              </m:r>
                              <m:r>
                                <a:rPr lang="en-GB" i="1">
                                  <a:latin typeface="Cambria Math" panose="02040503050406030204" pitchFamily="18" charset="0"/>
                                </a:rPr>
                                <m:t>→</m:t>
                              </m:r>
                              <m:r>
                                <a:rPr lang="en-GB" i="1">
                                  <a:latin typeface="Cambria Math" panose="02040503050406030204" pitchFamily="18" charset="0"/>
                                </a:rPr>
                                <m:t>𝑖</m:t>
                              </m:r>
                            </m:sub>
                          </m:sSub>
                        </m:e>
                      </m:nary>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𝑆</m:t>
                          </m:r>
                        </m:e>
                        <m:sub>
                          <m:r>
                            <a:rPr lang="en-GB" i="1">
                              <a:latin typeface="Cambria Math" panose="02040503050406030204" pitchFamily="18" charset="0"/>
                            </a:rPr>
                            <m:t>𝑖</m:t>
                          </m:r>
                        </m:sub>
                      </m:sSub>
                      <m:r>
                        <a:rPr lang="en-GB"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GB" i="1">
                              <a:latin typeface="Cambria Math" panose="02040503050406030204" pitchFamily="18" charset="0"/>
                            </a:rPr>
                            <m:t>𝑗</m:t>
                          </m:r>
                        </m:sub>
                        <m:sup/>
                        <m:e>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𝑖</m:t>
                              </m:r>
                            </m:sub>
                          </m:sSub>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𝑗</m:t>
                              </m:r>
                            </m:sub>
                          </m:sSub>
                          <m:r>
                            <a:rPr lang="en-GB"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GB">
                                      <a:latin typeface="Cambria Math" panose="02040503050406030204" pitchFamily="18" charset="0"/>
                                    </a:rPr>
                                    <m:t>F</m:t>
                                  </m:r>
                                </m:e>
                                <m:sub>
                                  <m:r>
                                    <a:rPr lang="en-GB" i="1">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GB">
                                      <a:latin typeface="Cambria Math" panose="02040503050406030204" pitchFamily="18" charset="0"/>
                                    </a:rPr>
                                    <m:t>A</m:t>
                                  </m:r>
                                </m:e>
                                <m:sub>
                                  <m:r>
                                    <a:rPr lang="en-GB" i="1">
                                      <a:latin typeface="Cambria Math" panose="02040503050406030204" pitchFamily="18" charset="0"/>
                                    </a:rPr>
                                    <m:t>𝑖𝑗</m:t>
                                  </m:r>
                                </m:sub>
                              </m:sSub>
                              <m:r>
                                <a:rPr lang="nl-NL"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F</m:t>
                                  </m:r>
                                </m:e>
                                <m:sub>
                                  <m:r>
                                    <a:rPr lang="en-GB" i="1">
                                      <a:latin typeface="Cambria Math" panose="02040503050406030204" pitchFamily="18" charset="0"/>
                                    </a:rPr>
                                    <m:t>𝑗𝑖</m:t>
                                  </m:r>
                                </m:sub>
                              </m:sSub>
                              <m:sSub>
                                <m:sSubPr>
                                  <m:ctrlPr>
                                    <a:rPr lang="en-US" i="1">
                                      <a:latin typeface="Cambria Math" panose="02040503050406030204" pitchFamily="18" charset="0"/>
                                    </a:rPr>
                                  </m:ctrlPr>
                                </m:sSubPr>
                                <m:e>
                                  <m:r>
                                    <m:rPr>
                                      <m:sty m:val="p"/>
                                    </m:rPr>
                                    <a:rPr lang="en-GB">
                                      <a:latin typeface="Cambria Math" panose="02040503050406030204" pitchFamily="18" charset="0"/>
                                    </a:rPr>
                                    <m:t>A</m:t>
                                  </m:r>
                                </m:e>
                                <m:sub>
                                  <m:r>
                                    <a:rPr lang="en-GB" i="1">
                                      <a:latin typeface="Cambria Math" panose="02040503050406030204" pitchFamily="18" charset="0"/>
                                    </a:rPr>
                                    <m:t>𝑗𝑖</m:t>
                                  </m:r>
                                </m:sub>
                              </m:sSub>
                            </m:e>
                          </m:d>
                          <m:r>
                            <a:rPr lang="en-GB" i="1">
                              <a:latin typeface="Cambria Math" panose="02040503050406030204" pitchFamily="18" charset="0"/>
                            </a:rPr>
                            <m:t>∙</m:t>
                          </m:r>
                          <m:r>
                            <a:rPr lang="en-GB">
                              <a:latin typeface="Cambria Math" panose="02040503050406030204" pitchFamily="18" charset="0"/>
                            </a:rPr>
                            <m:t>∆</m:t>
                          </m:r>
                          <m:r>
                            <m:rPr>
                              <m:sty m:val="p"/>
                            </m:rPr>
                            <a:rPr lang="en-GB">
                              <a:latin typeface="Cambria Math" panose="02040503050406030204" pitchFamily="18" charset="0"/>
                            </a:rPr>
                            <m:t>t</m:t>
                          </m:r>
                        </m:e>
                      </m:nary>
                    </m:oMath>
                  </m:oMathPara>
                </a14:m>
                <a:endParaRPr kumimoji="0" lang="nl-NL" b="0" i="0" u="none" strike="noStrike" kern="1200" cap="none" spc="0" normalizeH="0" baseline="0" noProof="0" dirty="0">
                  <a:ln>
                    <a:noFill/>
                  </a:ln>
                  <a:solidFill>
                    <a:sysClr val="windowText" lastClr="000000"/>
                  </a:solidFill>
                  <a:effectLst/>
                  <a:uLnTx/>
                  <a:uFillTx/>
                  <a:latin typeface="Calibri" panose="020F0502020204030204"/>
                </a:endParaRPr>
              </a:p>
              <a:p>
                <a:pPr marL="0" lvl="0" indent="0" fontAlgn="auto">
                  <a:spcAft>
                    <a:spcPts val="0"/>
                  </a:spcAft>
                  <a:buNone/>
                  <a:defRPr/>
                </a:pPr>
                <a:endParaRPr lang="nl-NL" dirty="0">
                  <a:solidFill>
                    <a:sysClr val="windowText" lastClr="000000"/>
                  </a:solidFill>
                  <a:latin typeface="Calibri" panose="020F0502020204030204"/>
                </a:endParaRPr>
              </a:p>
              <a:p>
                <a:pPr marL="0" lvl="0" indent="0" fontAlgn="auto">
                  <a:spcAft>
                    <a:spcPts val="0"/>
                  </a:spcAft>
                  <a:buNone/>
                  <a:defRPr/>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n-GB">
                              <a:latin typeface="Cambria Math" panose="02040503050406030204" pitchFamily="18" charset="0"/>
                              <a:ea typeface="Cambria Math" panose="02040503050406030204" pitchFamily="18" charset="0"/>
                            </a:rPr>
                            <m:t>A</m:t>
                          </m:r>
                        </m:e>
                        <m:sub>
                          <m:r>
                            <a:rPr lang="en-GB" i="1">
                              <a:latin typeface="Cambria Math" panose="02040503050406030204" pitchFamily="18" charset="0"/>
                              <a:ea typeface="Cambria Math" panose="02040503050406030204" pitchFamily="18" charset="0"/>
                            </a:rPr>
                            <m:t>𝑖𝑗</m:t>
                          </m:r>
                        </m:sub>
                      </m:sSub>
                      <m:r>
                        <a:rPr lang="en-GB"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𝜅</m:t>
                          </m:r>
                        </m:num>
                        <m:den>
                          <m:sSub>
                            <m:sSubPr>
                              <m:ctrlPr>
                                <a:rPr lang="en-US"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𝐵𝑇</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𝐿𝑇</m:t>
                              </m:r>
                            </m:e>
                            <m:sub>
                              <m:r>
                                <a:rPr lang="en-GB" i="1">
                                  <a:latin typeface="Cambria Math" panose="02040503050406030204" pitchFamily="18" charset="0"/>
                                  <a:ea typeface="Cambria Math" panose="02040503050406030204" pitchFamily="18" charset="0"/>
                                </a:rPr>
                                <m:t>𝑗</m:t>
                              </m:r>
                            </m:sub>
                          </m:sSub>
                        </m:den>
                      </m:f>
                    </m:oMath>
                  </m:oMathPara>
                </a14:m>
                <a:endParaRPr kumimoji="0" lang="nl-NL" b="0" i="0" u="none" strike="noStrike" kern="120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endParaRPr>
              </a:p>
            </p:txBody>
          </p:sp>
        </mc:Choice>
        <mc:Fallback xmlns="">
          <p:sp>
            <p:nvSpPr>
              <p:cNvPr id="10" name="Tijdelijke aanduiding voor inhoud 2">
                <a:extLst>
                  <a:ext uri="{FF2B5EF4-FFF2-40B4-BE49-F238E27FC236}">
                    <a16:creationId xmlns:a16="http://schemas.microsoft.com/office/drawing/2014/main" id="{C4CB6871-D13C-4F29-9693-1490BD3D848A}"/>
                  </a:ext>
                </a:extLst>
              </p:cNvPr>
              <p:cNvSpPr txBox="1">
                <a:spLocks noRot="1" noChangeAspect="1" noMove="1" noResize="1" noEditPoints="1" noAdjustHandles="1" noChangeArrowheads="1" noChangeShapeType="1" noTextEdit="1"/>
              </p:cNvSpPr>
              <p:nvPr/>
            </p:nvSpPr>
            <p:spPr>
              <a:xfrm>
                <a:off x="265043" y="1800225"/>
                <a:ext cx="7712765" cy="6747427"/>
              </a:xfrm>
              <a:prstGeom prst="rect">
                <a:avLst/>
              </a:prstGeom>
              <a:blipFill>
                <a:blip r:embed="rId2"/>
                <a:stretch>
                  <a:fillRect l="-1422" t="-1445" r="-1343"/>
                </a:stretch>
              </a:blipFill>
            </p:spPr>
            <p:txBody>
              <a:bodyPr/>
              <a:lstStyle/>
              <a:p>
                <a:r>
                  <a:rPr lang="en-US">
                    <a:noFill/>
                  </a:rPr>
                  <a:t> </a:t>
                </a:r>
              </a:p>
            </p:txBody>
          </p:sp>
        </mc:Fallback>
      </mc:AlternateContent>
      <p:pic>
        <p:nvPicPr>
          <p:cNvPr id="11" name="Afbeelding 10">
            <a:extLst>
              <a:ext uri="{FF2B5EF4-FFF2-40B4-BE49-F238E27FC236}">
                <a16:creationId xmlns:a16="http://schemas.microsoft.com/office/drawing/2014/main" id="{8B4B6CAF-1074-46ED-966F-D57B5CF1AA7B}"/>
              </a:ext>
            </a:extLst>
          </p:cNvPr>
          <p:cNvPicPr>
            <a:picLocks noChangeAspect="1"/>
          </p:cNvPicPr>
          <p:nvPr/>
        </p:nvPicPr>
        <p:blipFill>
          <a:blip r:embed="rId3"/>
          <a:stretch>
            <a:fillRect/>
          </a:stretch>
        </p:blipFill>
        <p:spPr>
          <a:xfrm>
            <a:off x="7977808" y="1825623"/>
            <a:ext cx="9283805" cy="5847671"/>
          </a:xfrm>
          <a:prstGeom prst="rect">
            <a:avLst/>
          </a:prstGeom>
        </p:spPr>
      </p:pic>
      <p:pic>
        <p:nvPicPr>
          <p:cNvPr id="8" name="Tijdelijke aanduiding voor inhoud 11">
            <a:extLst>
              <a:ext uri="{FF2B5EF4-FFF2-40B4-BE49-F238E27FC236}">
                <a16:creationId xmlns:a16="http://schemas.microsoft.com/office/drawing/2014/main" id="{BAC484E7-EDCF-43DC-89A3-7710E60C4468}"/>
              </a:ext>
            </a:extLst>
          </p:cNvPr>
          <p:cNvPicPr>
            <a:picLocks noChangeAspect="1"/>
          </p:cNvPicPr>
          <p:nvPr/>
        </p:nvPicPr>
        <p:blipFill>
          <a:blip r:embed="rId4"/>
          <a:stretch>
            <a:fillRect/>
          </a:stretch>
        </p:blipFill>
        <p:spPr>
          <a:xfrm>
            <a:off x="0" y="8783638"/>
            <a:ext cx="973137" cy="973137"/>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3" name="Rechthoek 2">
                <a:extLst>
                  <a:ext uri="{FF2B5EF4-FFF2-40B4-BE49-F238E27FC236}">
                    <a16:creationId xmlns:a16="http://schemas.microsoft.com/office/drawing/2014/main" id="{55E69AB7-A4FB-416F-A884-64FE2CBDEBD1}"/>
                  </a:ext>
                </a:extLst>
              </p:cNvPr>
              <p:cNvSpPr/>
              <p:nvPr/>
            </p:nvSpPr>
            <p:spPr>
              <a:xfrm>
                <a:off x="3193526" y="3921635"/>
                <a:ext cx="10903966" cy="16556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sz="4000" i="1">
                              <a:latin typeface="Cambria Math" panose="02040503050406030204" pitchFamily="18" charset="0"/>
                            </a:rPr>
                          </m:ctrlPr>
                        </m:naryPr>
                        <m:sub>
                          <m:r>
                            <a:rPr lang="en-GB" sz="4000" i="1">
                              <a:latin typeface="Cambria Math" panose="02040503050406030204" pitchFamily="18" charset="0"/>
                            </a:rPr>
                            <m:t>𝑗</m:t>
                          </m:r>
                        </m:sub>
                        <m:sup/>
                        <m:e>
                          <m:r>
                            <a:rPr lang="en-GB" sz="4000">
                              <a:latin typeface="Cambria Math" panose="02040503050406030204" pitchFamily="18" charset="0"/>
                            </a:rPr>
                            <m:t>∆</m:t>
                          </m:r>
                          <m:sSub>
                            <m:sSubPr>
                              <m:ctrlPr>
                                <a:rPr lang="en-US" sz="4000" i="1">
                                  <a:latin typeface="Cambria Math" panose="02040503050406030204" pitchFamily="18" charset="0"/>
                                </a:rPr>
                              </m:ctrlPr>
                            </m:sSubPr>
                            <m:e>
                              <m:r>
                                <m:rPr>
                                  <m:sty m:val="p"/>
                                </m:rPr>
                                <a:rPr lang="en-GB" sz="4000">
                                  <a:latin typeface="Cambria Math" panose="02040503050406030204" pitchFamily="18" charset="0"/>
                                </a:rPr>
                                <m:t>S</m:t>
                              </m:r>
                            </m:e>
                            <m:sub>
                              <m:r>
                                <a:rPr lang="en-GB" sz="4000" i="1">
                                  <a:latin typeface="Cambria Math" panose="02040503050406030204" pitchFamily="18" charset="0"/>
                                </a:rPr>
                                <m:t>𝑗</m:t>
                              </m:r>
                              <m:r>
                                <a:rPr lang="en-GB" sz="4000" i="1">
                                  <a:latin typeface="Cambria Math" panose="02040503050406030204" pitchFamily="18" charset="0"/>
                                </a:rPr>
                                <m:t>→</m:t>
                              </m:r>
                              <m:r>
                                <a:rPr lang="en-GB" sz="4000" i="1">
                                  <a:latin typeface="Cambria Math" panose="02040503050406030204" pitchFamily="18" charset="0"/>
                                </a:rPr>
                                <m:t>𝑖</m:t>
                              </m:r>
                            </m:sub>
                          </m:sSub>
                        </m:e>
                      </m:nary>
                      <m:r>
                        <a:rPr lang="en-GB" sz="4000" i="1">
                          <a:latin typeface="Cambria Math" panose="02040503050406030204" pitchFamily="18" charset="0"/>
                        </a:rPr>
                        <m:t>=</m:t>
                      </m:r>
                      <m:sSub>
                        <m:sSubPr>
                          <m:ctrlPr>
                            <a:rPr lang="en-US" sz="4000" i="1">
                              <a:latin typeface="Cambria Math" panose="02040503050406030204" pitchFamily="18" charset="0"/>
                            </a:rPr>
                          </m:ctrlPr>
                        </m:sSubPr>
                        <m:e>
                          <m:r>
                            <a:rPr lang="en-GB" sz="4000" i="1">
                              <a:latin typeface="Cambria Math" panose="02040503050406030204" pitchFamily="18" charset="0"/>
                            </a:rPr>
                            <m:t>∆</m:t>
                          </m:r>
                          <m:r>
                            <a:rPr lang="en-GB" sz="4000" i="1">
                              <a:latin typeface="Cambria Math" panose="02040503050406030204" pitchFamily="18" charset="0"/>
                            </a:rPr>
                            <m:t>𝑆</m:t>
                          </m:r>
                        </m:e>
                        <m:sub>
                          <m:r>
                            <a:rPr lang="en-GB" sz="4000" i="1">
                              <a:latin typeface="Cambria Math" panose="02040503050406030204" pitchFamily="18" charset="0"/>
                            </a:rPr>
                            <m:t>𝑖</m:t>
                          </m:r>
                        </m:sub>
                      </m:sSub>
                      <m:r>
                        <a:rPr lang="en-GB" sz="4000" i="1">
                          <a:latin typeface="Cambria Math" panose="02040503050406030204" pitchFamily="18" charset="0"/>
                        </a:rPr>
                        <m:t>=</m:t>
                      </m:r>
                      <m:nary>
                        <m:naryPr>
                          <m:chr m:val="∑"/>
                          <m:limLoc m:val="undOvr"/>
                          <m:supHide m:val="on"/>
                          <m:ctrlPr>
                            <a:rPr lang="en-US" sz="4000" i="1">
                              <a:latin typeface="Cambria Math" panose="02040503050406030204" pitchFamily="18" charset="0"/>
                            </a:rPr>
                          </m:ctrlPr>
                        </m:naryPr>
                        <m:sub>
                          <m:r>
                            <a:rPr lang="en-GB" sz="4000" i="1">
                              <a:latin typeface="Cambria Math" panose="02040503050406030204" pitchFamily="18" charset="0"/>
                            </a:rPr>
                            <m:t>𝑗</m:t>
                          </m:r>
                        </m:sub>
                        <m:sup/>
                        <m:e>
                          <m:sSub>
                            <m:sSubPr>
                              <m:ctrlPr>
                                <a:rPr lang="en-US" sz="4000" i="1">
                                  <a:latin typeface="Cambria Math" panose="02040503050406030204" pitchFamily="18" charset="0"/>
                                </a:rPr>
                              </m:ctrlPr>
                            </m:sSubPr>
                            <m:e>
                              <m:r>
                                <a:rPr lang="en-GB" sz="4000" i="1">
                                  <a:latin typeface="Cambria Math" panose="02040503050406030204" pitchFamily="18" charset="0"/>
                                </a:rPr>
                                <m:t>𝑆</m:t>
                              </m:r>
                            </m:e>
                            <m:sub>
                              <m:r>
                                <a:rPr lang="en-GB" sz="4000" i="1">
                                  <a:latin typeface="Cambria Math" panose="02040503050406030204" pitchFamily="18" charset="0"/>
                                </a:rPr>
                                <m:t>𝑖</m:t>
                              </m:r>
                            </m:sub>
                          </m:sSub>
                          <m:sSub>
                            <m:sSubPr>
                              <m:ctrlPr>
                                <a:rPr lang="en-US" sz="4000" i="1">
                                  <a:latin typeface="Cambria Math" panose="02040503050406030204" pitchFamily="18" charset="0"/>
                                </a:rPr>
                              </m:ctrlPr>
                            </m:sSubPr>
                            <m:e>
                              <m:r>
                                <a:rPr lang="en-GB" sz="4000" i="1">
                                  <a:latin typeface="Cambria Math" panose="02040503050406030204" pitchFamily="18" charset="0"/>
                                </a:rPr>
                                <m:t>𝑆</m:t>
                              </m:r>
                            </m:e>
                            <m:sub>
                              <m:r>
                                <a:rPr lang="en-GB" sz="4000" i="1">
                                  <a:latin typeface="Cambria Math" panose="02040503050406030204" pitchFamily="18" charset="0"/>
                                </a:rPr>
                                <m:t>𝑗</m:t>
                              </m:r>
                            </m:sub>
                          </m:sSub>
                          <m:r>
                            <a:rPr lang="en-GB" sz="4000" i="1">
                              <a:latin typeface="Cambria Math" panose="02040503050406030204" pitchFamily="18" charset="0"/>
                            </a:rPr>
                            <m:t>∙</m:t>
                          </m:r>
                          <m:d>
                            <m:dPr>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m:rPr>
                                      <m:sty m:val="p"/>
                                    </m:rPr>
                                    <a:rPr lang="en-GB" sz="4000">
                                      <a:latin typeface="Cambria Math" panose="02040503050406030204" pitchFamily="18" charset="0"/>
                                    </a:rPr>
                                    <m:t>F</m:t>
                                  </m:r>
                                </m:e>
                                <m:sub>
                                  <m:r>
                                    <a:rPr lang="en-GB" sz="4000" i="1">
                                      <a:latin typeface="Cambria Math" panose="02040503050406030204" pitchFamily="18" charset="0"/>
                                    </a:rPr>
                                    <m:t>𝑖𝑗</m:t>
                                  </m:r>
                                </m:sub>
                              </m:sSub>
                              <m:sSub>
                                <m:sSubPr>
                                  <m:ctrlPr>
                                    <a:rPr lang="en-US" sz="4000" i="1">
                                      <a:latin typeface="Cambria Math" panose="02040503050406030204" pitchFamily="18" charset="0"/>
                                    </a:rPr>
                                  </m:ctrlPr>
                                </m:sSubPr>
                                <m:e>
                                  <m:r>
                                    <m:rPr>
                                      <m:sty m:val="p"/>
                                    </m:rPr>
                                    <a:rPr lang="en-GB" sz="4000">
                                      <a:latin typeface="Cambria Math" panose="02040503050406030204" pitchFamily="18" charset="0"/>
                                    </a:rPr>
                                    <m:t>A</m:t>
                                  </m:r>
                                </m:e>
                                <m:sub>
                                  <m:r>
                                    <a:rPr lang="en-GB" sz="4000" i="1">
                                      <a:latin typeface="Cambria Math" panose="02040503050406030204" pitchFamily="18" charset="0"/>
                                    </a:rPr>
                                    <m:t>𝑖𝑗</m:t>
                                  </m:r>
                                </m:sub>
                              </m:sSub>
                              <m:r>
                                <a:rPr lang="nl-NL" sz="4000" i="1">
                                  <a:latin typeface="Cambria Math" panose="02040503050406030204" pitchFamily="18" charset="0"/>
                                </a:rPr>
                                <m:t>−</m:t>
                              </m:r>
                              <m:sSub>
                                <m:sSubPr>
                                  <m:ctrlPr>
                                    <a:rPr lang="en-US" sz="4000" i="1">
                                      <a:latin typeface="Cambria Math" panose="02040503050406030204" pitchFamily="18" charset="0"/>
                                    </a:rPr>
                                  </m:ctrlPr>
                                </m:sSubPr>
                                <m:e>
                                  <m:r>
                                    <m:rPr>
                                      <m:sty m:val="p"/>
                                    </m:rPr>
                                    <a:rPr lang="en-GB" sz="4000">
                                      <a:latin typeface="Cambria Math" panose="02040503050406030204" pitchFamily="18" charset="0"/>
                                    </a:rPr>
                                    <m:t>F</m:t>
                                  </m:r>
                                </m:e>
                                <m:sub>
                                  <m:r>
                                    <a:rPr lang="en-GB" sz="4000" i="1">
                                      <a:latin typeface="Cambria Math" panose="02040503050406030204" pitchFamily="18" charset="0"/>
                                    </a:rPr>
                                    <m:t>𝑗𝑖</m:t>
                                  </m:r>
                                </m:sub>
                              </m:sSub>
                              <m:sSub>
                                <m:sSubPr>
                                  <m:ctrlPr>
                                    <a:rPr lang="en-US" sz="4000" i="1">
                                      <a:latin typeface="Cambria Math" panose="02040503050406030204" pitchFamily="18" charset="0"/>
                                    </a:rPr>
                                  </m:ctrlPr>
                                </m:sSubPr>
                                <m:e>
                                  <m:r>
                                    <m:rPr>
                                      <m:sty m:val="p"/>
                                    </m:rPr>
                                    <a:rPr lang="en-GB" sz="4000">
                                      <a:latin typeface="Cambria Math" panose="02040503050406030204" pitchFamily="18" charset="0"/>
                                    </a:rPr>
                                    <m:t>A</m:t>
                                  </m:r>
                                </m:e>
                                <m:sub>
                                  <m:r>
                                    <a:rPr lang="en-GB" sz="4000" i="1">
                                      <a:latin typeface="Cambria Math" panose="02040503050406030204" pitchFamily="18" charset="0"/>
                                    </a:rPr>
                                    <m:t>𝑗𝑖</m:t>
                                  </m:r>
                                </m:sub>
                              </m:sSub>
                            </m:e>
                          </m:d>
                          <m:r>
                            <a:rPr lang="en-GB" sz="4000" i="1">
                              <a:latin typeface="Cambria Math" panose="02040503050406030204" pitchFamily="18" charset="0"/>
                            </a:rPr>
                            <m:t>∙</m:t>
                          </m:r>
                          <m:r>
                            <a:rPr lang="en-GB" sz="4000">
                              <a:latin typeface="Cambria Math" panose="02040503050406030204" pitchFamily="18" charset="0"/>
                            </a:rPr>
                            <m:t>∆</m:t>
                          </m:r>
                          <m:r>
                            <m:rPr>
                              <m:sty m:val="p"/>
                            </m:rPr>
                            <a:rPr lang="en-GB" sz="4000">
                              <a:latin typeface="Cambria Math" panose="02040503050406030204" pitchFamily="18" charset="0"/>
                            </a:rPr>
                            <m:t>t</m:t>
                          </m:r>
                        </m:e>
                      </m:nary>
                    </m:oMath>
                  </m:oMathPara>
                </a14:m>
                <a:endParaRPr lang="en-US" sz="4000" dirty="0"/>
              </a:p>
            </p:txBody>
          </p:sp>
        </mc:Choice>
        <mc:Fallback xmlns="">
          <p:sp>
            <p:nvSpPr>
              <p:cNvPr id="3" name="Rechthoek 2">
                <a:extLst>
                  <a:ext uri="{FF2B5EF4-FFF2-40B4-BE49-F238E27FC236}">
                    <a16:creationId xmlns:a16="http://schemas.microsoft.com/office/drawing/2014/main" id="{55E69AB7-A4FB-416F-A884-64FE2CBDEBD1}"/>
                  </a:ext>
                </a:extLst>
              </p:cNvPr>
              <p:cNvSpPr>
                <a:spLocks noRot="1" noChangeAspect="1" noMove="1" noResize="1" noEditPoints="1" noAdjustHandles="1" noChangeArrowheads="1" noChangeShapeType="1" noTextEdit="1"/>
              </p:cNvSpPr>
              <p:nvPr/>
            </p:nvSpPr>
            <p:spPr>
              <a:xfrm>
                <a:off x="3193526" y="3921635"/>
                <a:ext cx="10903966" cy="1655646"/>
              </a:xfrm>
              <a:prstGeom prst="rect">
                <a:avLst/>
              </a:prstGeom>
              <a:blipFill>
                <a:blip r:embed="rId5"/>
                <a:stretch>
                  <a:fillRect/>
                </a:stretch>
              </a:blipFill>
            </p:spPr>
            <p:txBody>
              <a:bodyPr/>
              <a:lstStyle/>
              <a:p>
                <a:r>
                  <a:rPr lang="en-US">
                    <a:noFill/>
                  </a:rPr>
                  <a:t> </a:t>
                </a:r>
              </a:p>
            </p:txBody>
          </p:sp>
        </mc:Fallback>
      </mc:AlternateContent>
      <p:sp>
        <p:nvSpPr>
          <p:cNvPr id="5" name="Rechthoek 4">
            <a:extLst>
              <a:ext uri="{FF2B5EF4-FFF2-40B4-BE49-F238E27FC236}">
                <a16:creationId xmlns:a16="http://schemas.microsoft.com/office/drawing/2014/main" id="{FB7D9A66-94B2-421B-A215-639FC66B3D75}"/>
              </a:ext>
            </a:extLst>
          </p:cNvPr>
          <p:cNvSpPr/>
          <p:nvPr/>
        </p:nvSpPr>
        <p:spPr>
          <a:xfrm>
            <a:off x="8123583" y="4200939"/>
            <a:ext cx="901147" cy="87464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2" name="Rechthoek 11">
            <a:extLst>
              <a:ext uri="{FF2B5EF4-FFF2-40B4-BE49-F238E27FC236}">
                <a16:creationId xmlns:a16="http://schemas.microsoft.com/office/drawing/2014/main" id="{9DC74CE3-6AEE-4217-BA12-663B20A73B06}"/>
              </a:ext>
            </a:extLst>
          </p:cNvPr>
          <p:cNvSpPr/>
          <p:nvPr/>
        </p:nvSpPr>
        <p:spPr>
          <a:xfrm>
            <a:off x="9541564" y="4220817"/>
            <a:ext cx="622853" cy="874644"/>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Rechthoek 12">
            <a:extLst>
              <a:ext uri="{FF2B5EF4-FFF2-40B4-BE49-F238E27FC236}">
                <a16:creationId xmlns:a16="http://schemas.microsoft.com/office/drawing/2014/main" id="{8D86FE15-F112-4E1D-BEC1-A6C459DFECDE}"/>
              </a:ext>
            </a:extLst>
          </p:cNvPr>
          <p:cNvSpPr/>
          <p:nvPr/>
        </p:nvSpPr>
        <p:spPr>
          <a:xfrm>
            <a:off x="11411117" y="4220817"/>
            <a:ext cx="622853" cy="874644"/>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4" name="Rechthoek 13">
            <a:extLst>
              <a:ext uri="{FF2B5EF4-FFF2-40B4-BE49-F238E27FC236}">
                <a16:creationId xmlns:a16="http://schemas.microsoft.com/office/drawing/2014/main" id="{1069A14C-8B65-4895-B521-354488CCFBF3}"/>
              </a:ext>
            </a:extLst>
          </p:cNvPr>
          <p:cNvSpPr/>
          <p:nvPr/>
        </p:nvSpPr>
        <p:spPr>
          <a:xfrm>
            <a:off x="10220567" y="4220817"/>
            <a:ext cx="622853" cy="874644"/>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5" name="Rechthoek 14">
            <a:extLst>
              <a:ext uri="{FF2B5EF4-FFF2-40B4-BE49-F238E27FC236}">
                <a16:creationId xmlns:a16="http://schemas.microsoft.com/office/drawing/2014/main" id="{50AE86B7-BDB9-4D7B-A301-095648808D9A}"/>
              </a:ext>
            </a:extLst>
          </p:cNvPr>
          <p:cNvSpPr/>
          <p:nvPr/>
        </p:nvSpPr>
        <p:spPr>
          <a:xfrm>
            <a:off x="12043738" y="4220817"/>
            <a:ext cx="622853" cy="874644"/>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7" name="Tekstvak 6">
            <a:extLst>
              <a:ext uri="{FF2B5EF4-FFF2-40B4-BE49-F238E27FC236}">
                <a16:creationId xmlns:a16="http://schemas.microsoft.com/office/drawing/2014/main" id="{3E9691B2-0C87-4DBA-B491-575D48CAB960}"/>
              </a:ext>
            </a:extLst>
          </p:cNvPr>
          <p:cNvSpPr txBox="1"/>
          <p:nvPr/>
        </p:nvSpPr>
        <p:spPr>
          <a:xfrm>
            <a:off x="6609190" y="2956295"/>
            <a:ext cx="4979996" cy="539750"/>
          </a:xfrm>
          <a:prstGeom prst="rect">
            <a:avLst/>
          </a:prstGeom>
          <a:noFill/>
        </p:spPr>
        <p:txBody>
          <a:bodyPr wrap="square" rtlCol="0">
            <a:spAutoFit/>
          </a:bodyPr>
          <a:lstStyle/>
          <a:p>
            <a:r>
              <a:rPr lang="nl-NL" sz="2800" dirty="0" err="1">
                <a:latin typeface="+mn-lt"/>
              </a:rPr>
              <a:t>Technological</a:t>
            </a:r>
            <a:r>
              <a:rPr lang="nl-NL" sz="2800" dirty="0">
                <a:latin typeface="+mn-lt"/>
              </a:rPr>
              <a:t> Lock-in</a:t>
            </a:r>
            <a:endParaRPr lang="en-US" sz="2800" dirty="0">
              <a:latin typeface="+mn-lt"/>
            </a:endParaRPr>
          </a:p>
        </p:txBody>
      </p:sp>
      <p:sp>
        <p:nvSpPr>
          <p:cNvPr id="16" name="Tekstvak 15">
            <a:extLst>
              <a:ext uri="{FF2B5EF4-FFF2-40B4-BE49-F238E27FC236}">
                <a16:creationId xmlns:a16="http://schemas.microsoft.com/office/drawing/2014/main" id="{08909A1C-948B-4EBC-9206-0C73D75ECD36}"/>
              </a:ext>
            </a:extLst>
          </p:cNvPr>
          <p:cNvSpPr txBox="1"/>
          <p:nvPr/>
        </p:nvSpPr>
        <p:spPr>
          <a:xfrm>
            <a:off x="9445403" y="2954466"/>
            <a:ext cx="5264510" cy="523220"/>
          </a:xfrm>
          <a:prstGeom prst="rect">
            <a:avLst/>
          </a:prstGeom>
          <a:noFill/>
        </p:spPr>
        <p:txBody>
          <a:bodyPr wrap="square" rtlCol="0">
            <a:spAutoFit/>
          </a:bodyPr>
          <a:lstStyle/>
          <a:p>
            <a:r>
              <a:rPr lang="nl-NL" sz="2800" dirty="0" err="1">
                <a:latin typeface="+mn-lt"/>
              </a:rPr>
              <a:t>Cost-based</a:t>
            </a:r>
            <a:r>
              <a:rPr lang="nl-NL" sz="2800" dirty="0">
                <a:latin typeface="+mn-lt"/>
              </a:rPr>
              <a:t> </a:t>
            </a:r>
            <a:r>
              <a:rPr lang="nl-NL" sz="2800" dirty="0" err="1">
                <a:latin typeface="+mn-lt"/>
              </a:rPr>
              <a:t>preference</a:t>
            </a:r>
            <a:r>
              <a:rPr lang="nl-NL" sz="2800" dirty="0">
                <a:latin typeface="+mn-lt"/>
              </a:rPr>
              <a:t> of </a:t>
            </a:r>
            <a:r>
              <a:rPr lang="nl-NL" sz="2800" dirty="0" err="1">
                <a:latin typeface="+mn-lt"/>
              </a:rPr>
              <a:t>investors</a:t>
            </a:r>
            <a:endParaRPr lang="en-US" sz="2800" dirty="0">
              <a:latin typeface="+mn-lt"/>
            </a:endParaRPr>
          </a:p>
        </p:txBody>
      </p:sp>
      <p:sp>
        <p:nvSpPr>
          <p:cNvPr id="17" name="Tekstvak 16">
            <a:extLst>
              <a:ext uri="{FF2B5EF4-FFF2-40B4-BE49-F238E27FC236}">
                <a16:creationId xmlns:a16="http://schemas.microsoft.com/office/drawing/2014/main" id="{D070A10C-4DD7-46B9-BB39-9697E1BB7274}"/>
              </a:ext>
            </a:extLst>
          </p:cNvPr>
          <p:cNvSpPr txBox="1"/>
          <p:nvPr/>
        </p:nvSpPr>
        <p:spPr>
          <a:xfrm>
            <a:off x="9090288" y="5409958"/>
            <a:ext cx="5264510" cy="523220"/>
          </a:xfrm>
          <a:prstGeom prst="rect">
            <a:avLst/>
          </a:prstGeom>
          <a:noFill/>
        </p:spPr>
        <p:txBody>
          <a:bodyPr wrap="square" rtlCol="0">
            <a:spAutoFit/>
          </a:bodyPr>
          <a:lstStyle/>
          <a:p>
            <a:r>
              <a:rPr lang="nl-NL" sz="2800" dirty="0" err="1">
                <a:latin typeface="+mn-lt"/>
              </a:rPr>
              <a:t>Constraint</a:t>
            </a:r>
            <a:r>
              <a:rPr lang="nl-NL" sz="2800" dirty="0">
                <a:latin typeface="+mn-lt"/>
              </a:rPr>
              <a:t> of </a:t>
            </a:r>
            <a:r>
              <a:rPr lang="nl-NL" sz="2800" dirty="0" err="1">
                <a:latin typeface="+mn-lt"/>
              </a:rPr>
              <a:t>substitution</a:t>
            </a:r>
            <a:r>
              <a:rPr lang="nl-NL" sz="2800" dirty="0">
                <a:latin typeface="+mn-lt"/>
              </a:rPr>
              <a:t> </a:t>
            </a:r>
            <a:r>
              <a:rPr lang="nl-NL" sz="2800" dirty="0" err="1">
                <a:latin typeface="+mn-lt"/>
              </a:rPr>
              <a:t>rate</a:t>
            </a:r>
            <a:endParaRPr lang="en-US" sz="2800" dirty="0">
              <a:latin typeface="+mn-lt"/>
            </a:endParaRPr>
          </a:p>
        </p:txBody>
      </p:sp>
      <p:sp>
        <p:nvSpPr>
          <p:cNvPr id="9" name="Tijdelijke aanduiding voor voettekst 8">
            <a:extLst>
              <a:ext uri="{FF2B5EF4-FFF2-40B4-BE49-F238E27FC236}">
                <a16:creationId xmlns:a16="http://schemas.microsoft.com/office/drawing/2014/main" id="{56299F7C-4F08-4714-B82C-D469449DB9FD}"/>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18" name="Tijdelijke aanduiding voor dianummer 17">
            <a:extLst>
              <a:ext uri="{FF2B5EF4-FFF2-40B4-BE49-F238E27FC236}">
                <a16:creationId xmlns:a16="http://schemas.microsoft.com/office/drawing/2014/main" id="{51003326-4BD3-408B-81BB-D4E770D8B6E7}"/>
              </a:ext>
            </a:extLst>
          </p:cNvPr>
          <p:cNvSpPr>
            <a:spLocks noGrp="1"/>
          </p:cNvSpPr>
          <p:nvPr>
            <p:ph type="sldNum" sz="quarter" idx="10"/>
          </p:nvPr>
        </p:nvSpPr>
        <p:spPr/>
        <p:txBody>
          <a:bodyPr/>
          <a:lstStyle/>
          <a:p>
            <a:fld id="{F9510068-CF9F-1546-A962-438E155E6626}" type="slidenum">
              <a:rPr lang="nl-NL" altLang="nl-NL" smtClean="0"/>
              <a:pPr/>
              <a:t>6</a:t>
            </a:fld>
            <a:endParaRPr lang="nl-NL" altLang="nl-NL" dirty="0"/>
          </a:p>
        </p:txBody>
      </p:sp>
    </p:spTree>
    <p:extLst>
      <p:ext uri="{BB962C8B-B14F-4D97-AF65-F5344CB8AC3E}">
        <p14:creationId xmlns:p14="http://schemas.microsoft.com/office/powerpoint/2010/main" val="3572264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animBg="1"/>
      <p:bldP spid="5" grpId="1" animBg="1"/>
      <p:bldP spid="12" grpId="0" animBg="1"/>
      <p:bldP spid="12" grpId="1" animBg="1"/>
      <p:bldP spid="13" grpId="0" animBg="1"/>
      <p:bldP spid="13" grpId="1" animBg="1"/>
      <p:bldP spid="14" grpId="0" animBg="1"/>
      <p:bldP spid="15" grpId="0" animBg="1"/>
      <p:bldP spid="7" grpId="0"/>
      <p:bldP spid="7" grpId="1"/>
      <p:bldP spid="16" grpId="0"/>
      <p:bldP spid="16" grpId="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Scrap</a:t>
            </a:r>
            <a:r>
              <a:rPr lang="nl-NL" dirty="0"/>
              <a:t> Availability</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a:xfrm>
            <a:off x="1523462" y="1763638"/>
            <a:ext cx="14889083" cy="7020000"/>
          </a:xfrm>
        </p:spPr>
        <p:txBody>
          <a:bodyPr>
            <a:normAutofit/>
          </a:bodyPr>
          <a:lstStyle/>
          <a:p>
            <a:r>
              <a:rPr lang="nl-NL" sz="3200" dirty="0" err="1"/>
              <a:t>Scrap</a:t>
            </a:r>
            <a:r>
              <a:rPr lang="nl-NL" sz="3200" dirty="0"/>
              <a:t> availability is </a:t>
            </a:r>
            <a:r>
              <a:rPr lang="nl-NL" sz="3200" dirty="0" err="1"/>
              <a:t>proportional</a:t>
            </a:r>
            <a:r>
              <a:rPr lang="nl-NL" sz="3200" dirty="0"/>
              <a:t> </a:t>
            </a:r>
            <a:r>
              <a:rPr lang="nl-NL" sz="3200" dirty="0" err="1"/>
              <a:t>to</a:t>
            </a:r>
            <a:r>
              <a:rPr lang="nl-NL" sz="3200" dirty="0"/>
              <a:t> steel stocks</a:t>
            </a:r>
            <a:r>
              <a:rPr lang="en-US" sz="3200" dirty="0"/>
              <a:t> within different sectors</a:t>
            </a:r>
          </a:p>
          <a:p>
            <a:pPr lvl="1"/>
            <a:r>
              <a:rPr lang="nl-NL" sz="3200" dirty="0"/>
              <a:t>…</a:t>
            </a:r>
            <a:r>
              <a:rPr lang="en-US" sz="3200" dirty="0"/>
              <a:t>but steel becomes available as scrap after the EOL</a:t>
            </a:r>
          </a:p>
          <a:p>
            <a:pPr lvl="1"/>
            <a:r>
              <a:rPr lang="nl-NL" sz="3200" dirty="0"/>
              <a:t>…</a:t>
            </a:r>
            <a:r>
              <a:rPr lang="en-US" sz="3200" dirty="0"/>
              <a:t>and different sectors use different steel qualities and coatings which could render it unsuitable as steel scrap</a:t>
            </a:r>
          </a:p>
          <a:p>
            <a:pPr marL="605142" lvl="1" indent="0">
              <a:buNone/>
            </a:pPr>
            <a:endParaRPr lang="nl-NL" sz="3200" dirty="0"/>
          </a:p>
          <a:p>
            <a:endParaRPr lang="nl-NL" sz="3200"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pic>
        <p:nvPicPr>
          <p:cNvPr id="9" name="Afbeelding 8">
            <a:extLst>
              <a:ext uri="{FF2B5EF4-FFF2-40B4-BE49-F238E27FC236}">
                <a16:creationId xmlns:a16="http://schemas.microsoft.com/office/drawing/2014/main" id="{30024D02-EB51-4620-AAA6-C6A9038F4A0F}"/>
              </a:ext>
            </a:extLst>
          </p:cNvPr>
          <p:cNvPicPr>
            <a:picLocks noChangeAspect="1"/>
          </p:cNvPicPr>
          <p:nvPr/>
        </p:nvPicPr>
        <p:blipFill>
          <a:blip r:embed="rId3"/>
          <a:stretch>
            <a:fillRect/>
          </a:stretch>
        </p:blipFill>
        <p:spPr>
          <a:xfrm>
            <a:off x="9389133" y="3820154"/>
            <a:ext cx="6451502" cy="5352193"/>
          </a:xfrm>
          <a:prstGeom prst="rect">
            <a:avLst/>
          </a:prstGeom>
        </p:spPr>
      </p:pic>
      <p:sp>
        <p:nvSpPr>
          <p:cNvPr id="5" name="Tijdelijke aanduiding voor voettekst 4">
            <a:extLst>
              <a:ext uri="{FF2B5EF4-FFF2-40B4-BE49-F238E27FC236}">
                <a16:creationId xmlns:a16="http://schemas.microsoft.com/office/drawing/2014/main" id="{20EC4E4D-2BEB-456C-843C-A651CC9B6E61}"/>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7" name="Tijdelijke aanduiding voor dianummer 6">
            <a:extLst>
              <a:ext uri="{FF2B5EF4-FFF2-40B4-BE49-F238E27FC236}">
                <a16:creationId xmlns:a16="http://schemas.microsoft.com/office/drawing/2014/main" id="{7227CFC6-666F-4BF8-B427-740531BA895A}"/>
              </a:ext>
            </a:extLst>
          </p:cNvPr>
          <p:cNvSpPr>
            <a:spLocks noGrp="1"/>
          </p:cNvSpPr>
          <p:nvPr>
            <p:ph type="sldNum" sz="quarter" idx="10"/>
          </p:nvPr>
        </p:nvSpPr>
        <p:spPr/>
        <p:txBody>
          <a:bodyPr/>
          <a:lstStyle/>
          <a:p>
            <a:fld id="{F9510068-CF9F-1546-A962-438E155E6626}" type="slidenum">
              <a:rPr lang="nl-NL" altLang="nl-NL" smtClean="0"/>
              <a:pPr/>
              <a:t>7</a:t>
            </a:fld>
            <a:endParaRPr lang="nl-NL" altLang="nl-NL" dirty="0"/>
          </a:p>
        </p:txBody>
      </p:sp>
    </p:spTree>
    <p:extLst>
      <p:ext uri="{BB962C8B-B14F-4D97-AF65-F5344CB8AC3E}">
        <p14:creationId xmlns:p14="http://schemas.microsoft.com/office/powerpoint/2010/main" val="3987706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Variable</a:t>
            </a:r>
            <a:r>
              <a:rPr lang="nl-NL" dirty="0"/>
              <a:t> </a:t>
            </a:r>
            <a:r>
              <a:rPr lang="nl-NL" dirty="0" err="1"/>
              <a:t>material</a:t>
            </a:r>
            <a:r>
              <a:rPr lang="nl-NL" dirty="0"/>
              <a:t> input</a:t>
            </a:r>
            <a:endParaRPr lang="en-US"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5" name="Tekstvak 4">
            <a:extLst>
              <a:ext uri="{FF2B5EF4-FFF2-40B4-BE49-F238E27FC236}">
                <a16:creationId xmlns:a16="http://schemas.microsoft.com/office/drawing/2014/main" id="{6B67416E-070E-45C2-9F93-E61C073D5F19}"/>
              </a:ext>
            </a:extLst>
          </p:cNvPr>
          <p:cNvSpPr txBox="1"/>
          <p:nvPr/>
        </p:nvSpPr>
        <p:spPr>
          <a:xfrm>
            <a:off x="1200885" y="2323219"/>
            <a:ext cx="8083826" cy="523220"/>
          </a:xfrm>
          <a:prstGeom prst="rect">
            <a:avLst/>
          </a:prstGeom>
          <a:noFill/>
        </p:spPr>
        <p:txBody>
          <a:bodyPr wrap="square" rtlCol="0">
            <a:spAutoFit/>
          </a:bodyPr>
          <a:lstStyle/>
          <a:p>
            <a:r>
              <a:rPr lang="nl-NL" sz="2800" dirty="0">
                <a:latin typeface="+mn-lt"/>
              </a:rPr>
              <a:t>Input-Output !</a:t>
            </a:r>
            <a:endParaRPr lang="en-US" sz="2800" dirty="0">
              <a:latin typeface="+mn-lt"/>
            </a:endParaRPr>
          </a:p>
        </p:txBody>
      </p:sp>
      <mc:AlternateContent xmlns:mc="http://schemas.openxmlformats.org/markup-compatibility/2006" xmlns:a14="http://schemas.microsoft.com/office/drawing/2010/main">
        <mc:Choice Requires="a14">
          <p:sp>
            <p:nvSpPr>
              <p:cNvPr id="12" name="Rechthoek 11">
                <a:extLst>
                  <a:ext uri="{FF2B5EF4-FFF2-40B4-BE49-F238E27FC236}">
                    <a16:creationId xmlns:a16="http://schemas.microsoft.com/office/drawing/2014/main" id="{104C32D8-BFD4-493F-A54F-FE4F5C28B73D}"/>
                  </a:ext>
                </a:extLst>
              </p:cNvPr>
              <p:cNvSpPr/>
              <p:nvPr/>
            </p:nvSpPr>
            <p:spPr>
              <a:xfrm>
                <a:off x="2782957" y="3774913"/>
                <a:ext cx="10228193" cy="1786002"/>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𝐼𝑛𝑣𝑒𝑛𝑡𝑜𝑟𝑦</m:t>
                      </m:r>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d>
                                <m:dPr>
                                  <m:ctrlPr>
                                    <a:rPr lang="en-US" sz="2800" i="1">
                                      <a:latin typeface="Cambria Math" panose="02040503050406030204" pitchFamily="18" charset="0"/>
                                    </a:rPr>
                                  </m:ctrlPr>
                                </m:dPr>
                                <m:e>
                                  <m:m>
                                    <m:mPr>
                                      <m:mcs>
                                        <m:mc>
                                          <m:mcPr>
                                            <m:count m:val="3"/>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1</m:t>
                                        </m:r>
                                      </m:e>
                                      <m:e>
                                        <m:r>
                                          <a:rPr lang="nl-NL" sz="2800" i="1">
                                            <a:latin typeface="Cambria Math" panose="02040503050406030204" pitchFamily="18" charset="0"/>
                                          </a:rPr>
                                          <m:t>⋯</m:t>
                                        </m:r>
                                      </m:e>
                                      <m:e>
                                        <m:r>
                                          <a:rPr lang="en-US" sz="2800" i="1">
                                            <a:latin typeface="Cambria Math" panose="02040503050406030204" pitchFamily="18" charset="0"/>
                                          </a:rPr>
                                          <m:t>0</m:t>
                                        </m:r>
                                      </m:e>
                                    </m:mr>
                                    <m:mr>
                                      <m:e>
                                        <m:r>
                                          <a:rPr lang="nl-NL" sz="2800" i="1">
                                            <a:latin typeface="Cambria Math" panose="02040503050406030204" pitchFamily="18" charset="0"/>
                                          </a:rPr>
                                          <m:t>⋮</m:t>
                                        </m:r>
                                      </m:e>
                                      <m:e>
                                        <m:r>
                                          <a:rPr lang="nl-NL" sz="2800" i="1">
                                            <a:latin typeface="Cambria Math" panose="02040503050406030204" pitchFamily="18" charset="0"/>
                                          </a:rPr>
                                          <m:t>⋱</m:t>
                                        </m:r>
                                      </m:e>
                                      <m:e>
                                        <m:r>
                                          <a:rPr lang="nl-NL" sz="2800" i="1">
                                            <a:latin typeface="Cambria Math" panose="02040503050406030204" pitchFamily="18" charset="0"/>
                                          </a:rPr>
                                          <m:t>⋮</m:t>
                                        </m:r>
                                      </m:e>
                                    </m:mr>
                                    <m:mr>
                                      <m:e>
                                        <m:r>
                                          <a:rPr lang="en-US" sz="2800" i="1">
                                            <a:latin typeface="Cambria Math" panose="02040503050406030204" pitchFamily="18" charset="0"/>
                                          </a:rPr>
                                          <m:t>0</m:t>
                                        </m:r>
                                      </m:e>
                                      <m:e>
                                        <m:r>
                                          <a:rPr lang="nl-NL" sz="2800" i="1">
                                            <a:latin typeface="Cambria Math" panose="02040503050406030204" pitchFamily="18" charset="0"/>
                                          </a:rPr>
                                          <m:t>⋯</m:t>
                                        </m:r>
                                      </m:e>
                                      <m:e>
                                        <m:r>
                                          <a:rPr lang="en-US" sz="2800" i="1">
                                            <a:latin typeface="Cambria Math" panose="02040503050406030204" pitchFamily="18" charset="0"/>
                                          </a:rPr>
                                          <m:t>1</m:t>
                                        </m:r>
                                      </m:e>
                                    </m:mr>
                                  </m:m>
                                </m:e>
                              </m:d>
                              <m:r>
                                <a:rPr lang="en-US" sz="2800" i="1">
                                  <a:latin typeface="Cambria Math" panose="02040503050406030204" pitchFamily="18" charset="0"/>
                                </a:rPr>
                                <m:t>−</m:t>
                              </m:r>
                              <m:d>
                                <m:dPr>
                                  <m:ctrlPr>
                                    <a:rPr lang="en-US" sz="2800" i="1">
                                      <a:latin typeface="Cambria Math" panose="02040503050406030204" pitchFamily="18" charset="0"/>
                                    </a:rPr>
                                  </m:ctrlPr>
                                </m:dPr>
                                <m:e>
                                  <m:m>
                                    <m:mPr>
                                      <m:mcs>
                                        <m:mc>
                                          <m:mcPr>
                                            <m:count m:val="3"/>
                                            <m:mcJc m:val="center"/>
                                          </m:mcPr>
                                        </m:mc>
                                      </m:mcs>
                                      <m:ctrlPr>
                                        <a:rPr lang="en-US" sz="2800" i="1">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11</m:t>
                                            </m:r>
                                          </m:sub>
                                        </m:sSub>
                                      </m:e>
                                      <m:e>
                                        <m:r>
                                          <a:rPr lang="nl-NL" sz="2800" i="1">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1</m:t>
                                            </m:r>
                                            <m:r>
                                              <a:rPr lang="en-US" sz="2800" i="1">
                                                <a:latin typeface="Cambria Math" panose="02040503050406030204" pitchFamily="18" charset="0"/>
                                              </a:rPr>
                                              <m:t>𝑛</m:t>
                                            </m:r>
                                          </m:sub>
                                        </m:sSub>
                                      </m:e>
                                    </m:mr>
                                    <m:mr>
                                      <m:e>
                                        <m:r>
                                          <a:rPr lang="nl-NL" sz="2800" i="1">
                                            <a:latin typeface="Cambria Math" panose="02040503050406030204" pitchFamily="18" charset="0"/>
                                          </a:rPr>
                                          <m:t>⋮</m:t>
                                        </m:r>
                                      </m:e>
                                      <m:e>
                                        <m:r>
                                          <a:rPr lang="nl-NL" sz="2800" i="1">
                                            <a:latin typeface="Cambria Math" panose="02040503050406030204" pitchFamily="18" charset="0"/>
                                          </a:rPr>
                                          <m:t>⋱</m:t>
                                        </m:r>
                                      </m:e>
                                      <m:e>
                                        <m:r>
                                          <a:rPr lang="nl-NL" sz="2800" i="1">
                                            <a:latin typeface="Cambria Math" panose="02040503050406030204" pitchFamily="18" charset="0"/>
                                          </a:rPr>
                                          <m:t>⋮</m:t>
                                        </m:r>
                                      </m:e>
                                    </m:mr>
                                    <m:m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𝑛</m:t>
                                            </m:r>
                                            <m:r>
                                              <a:rPr lang="en-US" sz="2800" i="1">
                                                <a:latin typeface="Cambria Math" panose="02040503050406030204" pitchFamily="18" charset="0"/>
                                              </a:rPr>
                                              <m:t>1</m:t>
                                            </m:r>
                                          </m:sub>
                                        </m:sSub>
                                      </m:e>
                                      <m:e>
                                        <m:r>
                                          <a:rPr lang="nl-NL" sz="2800" i="1">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𝑛𝑛</m:t>
                                            </m:r>
                                          </m:sub>
                                        </m:sSub>
                                      </m:e>
                                    </m:mr>
                                  </m:m>
                                </m:e>
                              </m:d>
                            </m:e>
                          </m:d>
                        </m:e>
                        <m:sup>
                          <m:r>
                            <a:rPr lang="en-US" sz="2800" i="1">
                              <a:latin typeface="Cambria Math" panose="02040503050406030204" pitchFamily="18" charset="0"/>
                            </a:rPr>
                            <m:t>−1</m:t>
                          </m:r>
                        </m:sup>
                      </m:sSup>
                      <m:r>
                        <a:rPr lang="en-US" sz="2800" i="1">
                          <a:latin typeface="Cambria Math" panose="02040503050406030204" pitchFamily="18" charset="0"/>
                        </a:rPr>
                        <m:t>∗</m:t>
                      </m:r>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1</m:t>
                                </m:r>
                              </m:e>
                            </m:mr>
                            <m:mr>
                              <m:e>
                                <m:r>
                                  <a:rPr lang="nl-NL" sz="2800" i="1">
                                    <a:latin typeface="Cambria Math" panose="02040503050406030204" pitchFamily="18" charset="0"/>
                                  </a:rPr>
                                  <m:t>⋮</m:t>
                                </m:r>
                              </m:e>
                            </m:mr>
                            <m:mr>
                              <m:e>
                                <m:r>
                                  <a:rPr lang="en-US" sz="2800" i="1">
                                    <a:latin typeface="Cambria Math" panose="02040503050406030204" pitchFamily="18" charset="0"/>
                                  </a:rPr>
                                  <m:t>0</m:t>
                                </m:r>
                              </m:e>
                            </m:mr>
                          </m:m>
                        </m:e>
                      </m:d>
                    </m:oMath>
                  </m:oMathPara>
                </a14:m>
                <a:endParaRPr lang="en-US" sz="2800" dirty="0"/>
              </a:p>
            </p:txBody>
          </p:sp>
        </mc:Choice>
        <mc:Fallback xmlns="">
          <p:sp>
            <p:nvSpPr>
              <p:cNvPr id="12" name="Rechthoek 11">
                <a:extLst>
                  <a:ext uri="{FF2B5EF4-FFF2-40B4-BE49-F238E27FC236}">
                    <a16:creationId xmlns:a16="http://schemas.microsoft.com/office/drawing/2014/main" id="{104C32D8-BFD4-493F-A54F-FE4F5C28B73D}"/>
                  </a:ext>
                </a:extLst>
              </p:cNvPr>
              <p:cNvSpPr>
                <a:spLocks noRot="1" noChangeAspect="1" noMove="1" noResize="1" noEditPoints="1" noAdjustHandles="1" noChangeArrowheads="1" noChangeShapeType="1" noTextEdit="1"/>
              </p:cNvSpPr>
              <p:nvPr/>
            </p:nvSpPr>
            <p:spPr>
              <a:xfrm>
                <a:off x="2782957" y="3774913"/>
                <a:ext cx="10228193" cy="1786002"/>
              </a:xfrm>
              <a:prstGeom prst="rect">
                <a:avLst/>
              </a:prstGeom>
              <a:blipFill>
                <a:blip r:embed="rId3"/>
                <a:stretch>
                  <a:fillRect/>
                </a:stretch>
              </a:blipFill>
            </p:spPr>
            <p:txBody>
              <a:bodyPr/>
              <a:lstStyle/>
              <a:p>
                <a:r>
                  <a:rPr lang="en-US">
                    <a:noFill/>
                  </a:rPr>
                  <a:t> </a:t>
                </a:r>
              </a:p>
            </p:txBody>
          </p:sp>
        </mc:Fallback>
      </mc:AlternateContent>
      <p:sp>
        <p:nvSpPr>
          <p:cNvPr id="13" name="Tekstvak 12">
            <a:extLst>
              <a:ext uri="{FF2B5EF4-FFF2-40B4-BE49-F238E27FC236}">
                <a16:creationId xmlns:a16="http://schemas.microsoft.com/office/drawing/2014/main" id="{68FE8286-7E7B-4136-B7AB-DCBC7B3F2BFF}"/>
              </a:ext>
            </a:extLst>
          </p:cNvPr>
          <p:cNvSpPr txBox="1"/>
          <p:nvPr/>
        </p:nvSpPr>
        <p:spPr>
          <a:xfrm>
            <a:off x="5471354" y="3311755"/>
            <a:ext cx="8717026" cy="523220"/>
          </a:xfrm>
          <a:prstGeom prst="rect">
            <a:avLst/>
          </a:prstGeom>
          <a:noFill/>
        </p:spPr>
        <p:txBody>
          <a:bodyPr wrap="square" rtlCol="0">
            <a:spAutoFit/>
          </a:bodyPr>
          <a:lstStyle/>
          <a:p>
            <a:r>
              <a:rPr lang="nl-NL" sz="2800" dirty="0">
                <a:latin typeface="+mn-lt"/>
              </a:rPr>
              <a:t>Identity matrix         	IO-</a:t>
            </a:r>
            <a:r>
              <a:rPr lang="nl-NL" sz="2800" dirty="0" err="1">
                <a:latin typeface="+mn-lt"/>
              </a:rPr>
              <a:t>table</a:t>
            </a:r>
            <a:r>
              <a:rPr lang="nl-NL" sz="2800" dirty="0">
                <a:latin typeface="+mn-lt"/>
              </a:rPr>
              <a:t>		</a:t>
            </a:r>
            <a:r>
              <a:rPr lang="nl-NL" sz="2800" dirty="0" err="1">
                <a:latin typeface="+mn-lt"/>
              </a:rPr>
              <a:t>Final</a:t>
            </a:r>
            <a:r>
              <a:rPr lang="nl-NL" sz="2800" dirty="0">
                <a:latin typeface="+mn-lt"/>
              </a:rPr>
              <a:t> </a:t>
            </a:r>
            <a:r>
              <a:rPr lang="nl-NL" sz="2800" dirty="0" err="1">
                <a:latin typeface="+mn-lt"/>
              </a:rPr>
              <a:t>demand</a:t>
            </a:r>
            <a:r>
              <a:rPr lang="nl-NL" sz="2800" dirty="0">
                <a:latin typeface="+mn-lt"/>
              </a:rPr>
              <a:t> vector</a:t>
            </a:r>
            <a:endParaRPr lang="en-US" sz="2800" dirty="0">
              <a:latin typeface="+mn-lt"/>
            </a:endParaRPr>
          </a:p>
        </p:txBody>
      </p:sp>
      <p:sp>
        <p:nvSpPr>
          <p:cNvPr id="7" name="Tijdelijke aanduiding voor voettekst 6">
            <a:extLst>
              <a:ext uri="{FF2B5EF4-FFF2-40B4-BE49-F238E27FC236}">
                <a16:creationId xmlns:a16="http://schemas.microsoft.com/office/drawing/2014/main" id="{24750593-8970-4538-B0DD-BB166389F37F}"/>
              </a:ext>
            </a:extLst>
          </p:cNvPr>
          <p:cNvSpPr>
            <a:spLocks noGrp="1"/>
          </p:cNvSpPr>
          <p:nvPr>
            <p:ph type="ftr" sz="quarter" idx="11"/>
          </p:nvPr>
        </p:nvSpPr>
        <p:spPr/>
        <p:txBody>
          <a:bodyPr/>
          <a:lstStyle/>
          <a:p>
            <a:pPr>
              <a:defRPr/>
            </a:pPr>
            <a:r>
              <a:rPr lang="en-US" altLang="ja-JP"/>
              <a:t>2018</a:t>
            </a:r>
            <a:r>
              <a:rPr lang="ja-JP" altLang="en-US"/>
              <a:t>年</a:t>
            </a:r>
            <a:r>
              <a:rPr lang="en-US" altLang="ja-JP"/>
              <a:t>6</a:t>
            </a:r>
            <a:r>
              <a:rPr lang="ja-JP" altLang="en-US"/>
              <a:t>月</a:t>
            </a:r>
            <a:r>
              <a:rPr lang="en-US" altLang="ja-JP"/>
              <a:t>30</a:t>
            </a:r>
            <a:r>
              <a:rPr lang="ja-JP" altLang="en-US"/>
              <a:t>日</a:t>
            </a:r>
            <a:endParaRPr lang="nl-NL" dirty="0"/>
          </a:p>
        </p:txBody>
      </p:sp>
      <p:sp>
        <p:nvSpPr>
          <p:cNvPr id="9" name="Tijdelijke aanduiding voor dianummer 8">
            <a:extLst>
              <a:ext uri="{FF2B5EF4-FFF2-40B4-BE49-F238E27FC236}">
                <a16:creationId xmlns:a16="http://schemas.microsoft.com/office/drawing/2014/main" id="{BBB0CF66-BE84-4C5A-8967-C87749D171EF}"/>
              </a:ext>
            </a:extLst>
          </p:cNvPr>
          <p:cNvSpPr>
            <a:spLocks noGrp="1"/>
          </p:cNvSpPr>
          <p:nvPr>
            <p:ph type="sldNum" sz="quarter" idx="10"/>
          </p:nvPr>
        </p:nvSpPr>
        <p:spPr/>
        <p:txBody>
          <a:bodyPr/>
          <a:lstStyle/>
          <a:p>
            <a:fld id="{F9510068-CF9F-1546-A962-438E155E6626}" type="slidenum">
              <a:rPr lang="nl-NL" altLang="nl-NL" smtClean="0"/>
              <a:pPr/>
              <a:t>8</a:t>
            </a:fld>
            <a:endParaRPr lang="nl-NL" altLang="nl-NL" dirty="0"/>
          </a:p>
        </p:txBody>
      </p:sp>
      <p:sp>
        <p:nvSpPr>
          <p:cNvPr id="4" name="コンテンツ プレースホルダー 3"/>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9582166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510068-CF9F-1546-A962-438E155E6626}" type="slidenum">
              <a:rPr lang="nl-NL" altLang="nl-NL" smtClean="0"/>
              <a:pPr/>
              <a:t>9</a:t>
            </a:fld>
            <a:endParaRPr lang="nl-NL" altLang="nl-NL" dirty="0"/>
          </a:p>
        </p:txBody>
      </p:sp>
      <p:sp>
        <p:nvSpPr>
          <p:cNvPr id="5" name="フッター プレースホルダー 4"/>
          <p:cNvSpPr>
            <a:spLocks noGrp="1"/>
          </p:cNvSpPr>
          <p:nvPr>
            <p:ph type="ftr" sz="quarter" idx="11"/>
          </p:nvPr>
        </p:nvSpPr>
        <p:spPr/>
        <p:txBody>
          <a:bodyPr/>
          <a:lstStyle/>
          <a:p>
            <a:pPr>
              <a:defRPr/>
            </a:pPr>
            <a:r>
              <a:rPr lang="en-US" altLang="ja-JP" smtClean="0"/>
              <a:t>2018</a:t>
            </a:r>
            <a:r>
              <a:rPr lang="ja-JP" altLang="en-US" smtClean="0"/>
              <a:t>年</a:t>
            </a:r>
            <a:r>
              <a:rPr lang="en-US" altLang="ja-JP" smtClean="0"/>
              <a:t>6</a:t>
            </a:r>
            <a:r>
              <a:rPr lang="ja-JP" altLang="en-US" smtClean="0"/>
              <a:t>月</a:t>
            </a:r>
            <a:r>
              <a:rPr lang="en-US" altLang="ja-JP" smtClean="0"/>
              <a:t>30</a:t>
            </a:r>
            <a:r>
              <a:rPr lang="ja-JP" altLang="en-US" smtClean="0"/>
              <a:t>日</a:t>
            </a:r>
            <a:endParaRPr lang="nl-NL" dirty="0"/>
          </a:p>
        </p:txBody>
      </p:sp>
      <p:sp>
        <p:nvSpPr>
          <p:cNvPr id="6" name="Tijdelijke aanduiding voor inhoud 2">
            <a:extLst>
              <a:ext uri="{FF2B5EF4-FFF2-40B4-BE49-F238E27FC236}">
                <a16:creationId xmlns:a16="http://schemas.microsoft.com/office/drawing/2014/main" id="{C2938295-1C31-4B31-AFFC-05AE3A32A0E7}"/>
              </a:ext>
            </a:extLst>
          </p:cNvPr>
          <p:cNvSpPr txBox="1">
            <a:spLocks/>
          </p:cNvSpPr>
          <p:nvPr/>
        </p:nvSpPr>
        <p:spPr bwMode="auto">
          <a:xfrm>
            <a:off x="1456227" y="2152347"/>
            <a:ext cx="14889083" cy="70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6000" tIns="36000" rIns="36000" bIns="36000" numCol="1" anchor="t" anchorCtr="0" compatLnSpc="1">
            <a:prstTxWarp prst="textNoShape">
              <a:avLst/>
            </a:prstTxWarp>
            <a:normAutofit/>
          </a:bodyPr>
          <a:lstStyle>
            <a:lvl1pPr marL="609946" indent="-609946" algn="l" defTabSz="866208" rtl="0" eaLnBrk="1" fontAlgn="base" hangingPunct="1">
              <a:lnSpc>
                <a:spcPct val="100000"/>
              </a:lnSpc>
              <a:spcBef>
                <a:spcPts val="2002"/>
              </a:spcBef>
              <a:spcAft>
                <a:spcPct val="0"/>
              </a:spcAft>
              <a:buFont typeface="Arial" charset="0"/>
              <a:buChar char="•"/>
              <a:defRPr sz="2800" kern="1200" baseline="0">
                <a:solidFill>
                  <a:schemeClr val="tx1"/>
                </a:solidFill>
                <a:latin typeface="+mn-lt"/>
                <a:ea typeface="+mn-ea"/>
                <a:cs typeface="+mn-cs"/>
              </a:defRPr>
            </a:lvl1pPr>
            <a:lvl2pPr marL="1062602" indent="-457460" algn="l" defTabSz="866208" rtl="0" eaLnBrk="1" fontAlgn="base" hangingPunct="1">
              <a:lnSpc>
                <a:spcPct val="90000"/>
              </a:lnSpc>
              <a:spcBef>
                <a:spcPts val="2002"/>
              </a:spcBef>
              <a:spcAft>
                <a:spcPct val="0"/>
              </a:spcAft>
              <a:buFont typeface="Arial" charset="0"/>
              <a:buChar char="•"/>
              <a:defRPr sz="2800" kern="1200">
                <a:solidFill>
                  <a:schemeClr val="tx1"/>
                </a:solidFill>
                <a:latin typeface="+mn-lt"/>
                <a:ea typeface="+mn-ea"/>
                <a:cs typeface="+mn-cs"/>
              </a:defRPr>
            </a:lvl2pPr>
            <a:lvl3pPr marL="1677350" indent="-457460" algn="l" defTabSz="866208" rtl="0" eaLnBrk="1" fontAlgn="base" hangingPunct="1">
              <a:lnSpc>
                <a:spcPct val="90000"/>
              </a:lnSpc>
              <a:spcBef>
                <a:spcPts val="1334"/>
              </a:spcBef>
              <a:spcAft>
                <a:spcPct val="0"/>
              </a:spcAft>
              <a:buFont typeface="Helvetica" charset="0"/>
              <a:buChar char="−"/>
              <a:defRPr sz="2000" kern="1200">
                <a:solidFill>
                  <a:schemeClr val="tx1"/>
                </a:solidFill>
                <a:latin typeface="+mn-lt"/>
                <a:ea typeface="+mn-ea"/>
                <a:cs typeface="+mn-cs"/>
              </a:defRPr>
            </a:lvl3pPr>
            <a:lvl4pPr marL="2206249" indent="-381216" algn="l" defTabSz="866208" rtl="0" eaLnBrk="1" fontAlgn="base" hangingPunct="1">
              <a:lnSpc>
                <a:spcPct val="90000"/>
              </a:lnSpc>
              <a:spcBef>
                <a:spcPts val="1334"/>
              </a:spcBef>
              <a:spcAft>
                <a:spcPct val="0"/>
              </a:spcAft>
              <a:buFont typeface="Helvetica" charset="0"/>
              <a:buChar char="−"/>
              <a:defRPr sz="1800" kern="1200">
                <a:solidFill>
                  <a:schemeClr val="tx1"/>
                </a:solidFill>
                <a:latin typeface="+mn-lt"/>
                <a:ea typeface="+mn-ea"/>
                <a:cs typeface="+mn-cs"/>
              </a:defRPr>
            </a:lvl4pPr>
            <a:lvl5pPr marL="2820998" indent="-381216" algn="l" defTabSz="866208" rtl="0" eaLnBrk="1" fontAlgn="base" hangingPunct="1">
              <a:lnSpc>
                <a:spcPct val="90000"/>
              </a:lnSpc>
              <a:spcBef>
                <a:spcPts val="1334"/>
              </a:spcBef>
              <a:spcAft>
                <a:spcPct val="0"/>
              </a:spcAft>
              <a:buFont typeface="Helvetica" charset="0"/>
              <a:buChar char="−"/>
              <a:defRPr sz="1600" kern="1200">
                <a:solidFill>
                  <a:schemeClr val="tx1"/>
                </a:solidFill>
                <a:latin typeface="+mn-lt"/>
                <a:ea typeface="+mn-ea"/>
                <a:cs typeface="+mn-cs"/>
              </a:defRPr>
            </a:lvl5pPr>
            <a:lvl6pPr marL="4771390" indent="-433764" algn="l" defTabSz="867526" rtl="0" eaLnBrk="1" latinLnBrk="0" hangingPunct="1">
              <a:spcBef>
                <a:spcPct val="20000"/>
              </a:spcBef>
              <a:buFont typeface="Arial"/>
              <a:buChar char="•"/>
              <a:defRPr sz="3735" kern="1200">
                <a:solidFill>
                  <a:schemeClr val="tx1"/>
                </a:solidFill>
                <a:latin typeface="+mn-lt"/>
                <a:ea typeface="+mn-ea"/>
                <a:cs typeface="+mn-cs"/>
              </a:defRPr>
            </a:lvl6pPr>
            <a:lvl7pPr marL="5638915" indent="-433764" algn="l" defTabSz="867526" rtl="0" eaLnBrk="1" latinLnBrk="0" hangingPunct="1">
              <a:spcBef>
                <a:spcPct val="20000"/>
              </a:spcBef>
              <a:buFont typeface="Arial"/>
              <a:buChar char="•"/>
              <a:defRPr sz="3735" kern="1200">
                <a:solidFill>
                  <a:schemeClr val="tx1"/>
                </a:solidFill>
                <a:latin typeface="+mn-lt"/>
                <a:ea typeface="+mn-ea"/>
                <a:cs typeface="+mn-cs"/>
              </a:defRPr>
            </a:lvl7pPr>
            <a:lvl8pPr marL="6506441" indent="-433764" algn="l" defTabSz="867526" rtl="0" eaLnBrk="1" latinLnBrk="0" hangingPunct="1">
              <a:spcBef>
                <a:spcPct val="20000"/>
              </a:spcBef>
              <a:buFont typeface="Arial"/>
              <a:buChar char="•"/>
              <a:defRPr sz="3735" kern="1200">
                <a:solidFill>
                  <a:schemeClr val="tx1"/>
                </a:solidFill>
                <a:latin typeface="+mn-lt"/>
                <a:ea typeface="+mn-ea"/>
                <a:cs typeface="+mn-cs"/>
              </a:defRPr>
            </a:lvl8pPr>
            <a:lvl9pPr marL="7373966" indent="-433764" algn="l" defTabSz="867526" rtl="0" eaLnBrk="1" latinLnBrk="0" hangingPunct="1">
              <a:spcBef>
                <a:spcPct val="20000"/>
              </a:spcBef>
              <a:buFont typeface="Arial"/>
              <a:buChar char="•"/>
              <a:defRPr sz="3735" kern="1200">
                <a:solidFill>
                  <a:schemeClr val="tx1"/>
                </a:solidFill>
                <a:latin typeface="+mn-lt"/>
                <a:ea typeface="+mn-ea"/>
                <a:cs typeface="+mn-cs"/>
              </a:defRPr>
            </a:lvl9pPr>
          </a:lstStyle>
          <a:p>
            <a:r>
              <a:rPr lang="nl-NL" smtClean="0"/>
              <a:t>Coal quality can affect the amount of coal and coke consumed</a:t>
            </a:r>
          </a:p>
          <a:p>
            <a:r>
              <a:rPr lang="nl-NL" smtClean="0"/>
              <a:t>Iron ore quality (i.e. iron content) affects the amount of iron ore consumed</a:t>
            </a:r>
          </a:p>
          <a:p>
            <a:r>
              <a:rPr lang="nl-NL" smtClean="0"/>
              <a:t>Scrap is usually co-melted for quality insurance and to suppress costs</a:t>
            </a:r>
          </a:p>
          <a:p>
            <a:pPr lvl="1"/>
            <a:r>
              <a:rPr lang="nl-NL" smtClean="0"/>
              <a:t>…but scrap is not always available</a:t>
            </a:r>
          </a:p>
          <a:p>
            <a:pPr lvl="1"/>
            <a:r>
              <a:rPr lang="nl-NL" smtClean="0"/>
              <a:t>…but scrap quality can vary (even to the point where it is rendered useless</a:t>
            </a:r>
          </a:p>
          <a:p>
            <a:endParaRPr lang="nl-NL" smtClean="0"/>
          </a:p>
          <a:p>
            <a:r>
              <a:rPr lang="nl-NL" smtClean="0"/>
              <a:t>How does FTT:Steel calculate material consumption for each time iteration?</a:t>
            </a:r>
            <a:endParaRPr lang="nl-NL" dirty="0"/>
          </a:p>
        </p:txBody>
      </p:sp>
    </p:spTree>
    <p:extLst>
      <p:ext uri="{BB962C8B-B14F-4D97-AF65-F5344CB8AC3E}">
        <p14:creationId xmlns:p14="http://schemas.microsoft.com/office/powerpoint/2010/main" val="18372386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xEl>
                                              <p:pRg st="1" end="1"/>
                                            </p:txEl>
                                          </p:spTgt>
                                        </p:tgtEl>
                                      </p:cBhvr>
                                    </p:animEffect>
                                    <p:set>
                                      <p:cBhvr>
                                        <p:cTn id="10" dur="1" fill="hold">
                                          <p:stCondLst>
                                            <p:cond delay="499"/>
                                          </p:stCondLst>
                                        </p:cTn>
                                        <p:tgtEl>
                                          <p:spTgt spid="6">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xEl>
                                              <p:pRg st="2" end="2"/>
                                            </p:txEl>
                                          </p:spTgt>
                                        </p:tgtEl>
                                      </p:cBhvr>
                                    </p:animEffect>
                                    <p:set>
                                      <p:cBhvr>
                                        <p:cTn id="13" dur="1" fill="hold">
                                          <p:stCondLst>
                                            <p:cond delay="499"/>
                                          </p:stCondLst>
                                        </p:cTn>
                                        <p:tgtEl>
                                          <p:spTgt spid="6">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xEl>
                                              <p:pRg st="3" end="3"/>
                                            </p:txEl>
                                          </p:spTgt>
                                        </p:tgtEl>
                                      </p:cBhvr>
                                    </p:animEffect>
                                    <p:set>
                                      <p:cBhvr>
                                        <p:cTn id="16" dur="1" fill="hold">
                                          <p:stCondLst>
                                            <p:cond delay="499"/>
                                          </p:stCondLst>
                                        </p:cTn>
                                        <p:tgtEl>
                                          <p:spTgt spid="6">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xEl>
                                              <p:pRg st="4" end="4"/>
                                            </p:txEl>
                                          </p:spTgt>
                                        </p:tgtEl>
                                      </p:cBhvr>
                                    </p:animEffect>
                                    <p:set>
                                      <p:cBhvr>
                                        <p:cTn id="19" dur="1" fill="hold">
                                          <p:stCondLst>
                                            <p:cond delay="499"/>
                                          </p:stCondLst>
                                        </p:cTn>
                                        <p:tgtEl>
                                          <p:spTgt spid="6">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
                                            <p:txEl>
                                              <p:pRg st="6" end="6"/>
                                            </p:txEl>
                                          </p:spTgt>
                                        </p:tgtEl>
                                      </p:cBhvr>
                                    </p:animEffect>
                                    <p:set>
                                      <p:cBhvr>
                                        <p:cTn id="22" dur="1" fill="hold">
                                          <p:stCondLst>
                                            <p:cond delay="499"/>
                                          </p:stCondLst>
                                        </p:cTn>
                                        <p:tgtEl>
                                          <p:spTgt spid="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1_Basis 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latin typeface="+mn-lt"/>
          </a:defRPr>
        </a:defPPr>
      </a:lstStyle>
    </a:txDef>
  </a:objectDefaults>
  <a:extraClrSchemeLst/>
  <a:extLst>
    <a:ext uri="{05A4C25C-085E-4340-85A3-A5531E510DB2}">
      <thm15:themeFamily xmlns:thm15="http://schemas.microsoft.com/office/thememl/2012/main" name="RU_PPT_ENG_Algemeen" id="{C4BC0974-6AE3-3E49-A5B8-0DA2E75FF499}" vid="{0610C197-D2CE-F742-808A-4203E95CFBE9}"/>
    </a:ext>
  </a:extLst>
</a:theme>
</file>

<file path=ppt/theme/theme2.xml><?xml version="1.0" encoding="utf-8"?>
<a:theme xmlns:a="http://schemas.openxmlformats.org/drawingml/2006/main" name="Titel 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err="1" smtClean="0">
            <a:latin typeface="+mn-lt"/>
          </a:defRPr>
        </a:defPPr>
      </a:lstStyle>
    </a:txDef>
  </a:objectDefaults>
  <a:extraClrSchemeLst/>
  <a:extLst>
    <a:ext uri="{05A4C25C-085E-4340-85A3-A5531E510DB2}">
      <thm15:themeFamily xmlns:thm15="http://schemas.microsoft.com/office/thememl/2012/main" name="RU_PPT_ENG_Algemeen" id="{C4BC0974-6AE3-3E49-A5B8-0DA2E75FF499}" vid="{517056A0-CF55-7C43-983E-1F57EB9600F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RU_PPT_ENG_Algemeen</Template>
  <TotalTime>1942</TotalTime>
  <Words>1170</Words>
  <Application>Microsoft Office PowerPoint</Application>
  <PresentationFormat>ユーザー設定</PresentationFormat>
  <Paragraphs>419</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16</vt:i4>
      </vt:variant>
    </vt:vector>
  </HeadingPairs>
  <TitlesOfParts>
    <vt:vector size="24" baseType="lpstr">
      <vt:lpstr>ＭＳ Ｐゴシック</vt:lpstr>
      <vt:lpstr>メイリオ</vt:lpstr>
      <vt:lpstr>Arial</vt:lpstr>
      <vt:lpstr>Calibri</vt:lpstr>
      <vt:lpstr>Cambria Math</vt:lpstr>
      <vt:lpstr>Helvetica</vt:lpstr>
      <vt:lpstr>1_Basis NL</vt:lpstr>
      <vt:lpstr>Titel NL</vt:lpstr>
      <vt:lpstr>Introduction to Future Technology Transformations  FTT(3)</vt:lpstr>
      <vt:lpstr>Background</vt:lpstr>
      <vt:lpstr>Innovation economics</vt:lpstr>
      <vt:lpstr>General FTT Methodology – Levelized Cost</vt:lpstr>
      <vt:lpstr>General FTT Methodology – Preference Matrix</vt:lpstr>
      <vt:lpstr>General FTT Methodology – Share changes</vt:lpstr>
      <vt:lpstr>FTT:Steel – Scrap Availability</vt:lpstr>
      <vt:lpstr>FTT:Steel – Variable material input</vt:lpstr>
      <vt:lpstr>PowerPoint プレゼンテーション</vt:lpstr>
      <vt:lpstr>PowerPoint プレゼンテーション</vt:lpstr>
      <vt:lpstr>Integrated Iron and Steelmaking routes</vt:lpstr>
      <vt:lpstr>FTT:Steel – 26 technologies</vt:lpstr>
      <vt:lpstr>FTT:Steel – Data acquisition (work-in-progress)</vt:lpstr>
      <vt:lpstr>FTT:Steel – Data acquisition (work-in-progress)</vt:lpstr>
      <vt:lpstr>FTT-E3ME feedbacks</vt:lpstr>
      <vt:lpstr>FTT:Steel – Overall structure after coupling to E3ME</vt:lpstr>
    </vt:vector>
  </TitlesOfParts>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Kramer, I.J. (Ilja)</dc:creator>
  <cp:lastModifiedBy>lee</cp:lastModifiedBy>
  <cp:revision>133</cp:revision>
  <cp:lastPrinted>2017-01-24T09:58:55Z</cp:lastPrinted>
  <dcterms:created xsi:type="dcterms:W3CDTF">2017-03-20T08:02:45Z</dcterms:created>
  <dcterms:modified xsi:type="dcterms:W3CDTF">2018-08-03T19:17:21Z</dcterms:modified>
</cp:coreProperties>
</file>